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8" r:id="rId3"/>
    <p:sldId id="260" r:id="rId4"/>
    <p:sldId id="261" r:id="rId5"/>
    <p:sldId id="262" r:id="rId6"/>
    <p:sldId id="278" r:id="rId7"/>
    <p:sldId id="285" r:id="rId8"/>
    <p:sldId id="263" r:id="rId9"/>
    <p:sldId id="279" r:id="rId10"/>
    <p:sldId id="264" r:id="rId11"/>
    <p:sldId id="266" r:id="rId12"/>
    <p:sldId id="280" r:id="rId13"/>
    <p:sldId id="291" r:id="rId14"/>
    <p:sldId id="265" r:id="rId15"/>
    <p:sldId id="281" r:id="rId16"/>
    <p:sldId id="275" r:id="rId17"/>
    <p:sldId id="292" r:id="rId18"/>
    <p:sldId id="293" r:id="rId19"/>
    <p:sldId id="287" r:id="rId20"/>
    <p:sldId id="288" r:id="rId21"/>
    <p:sldId id="286" r:id="rId22"/>
    <p:sldId id="282" r:id="rId23"/>
    <p:sldId id="283" r:id="rId24"/>
    <p:sldId id="289" r:id="rId25"/>
    <p:sldId id="290" r:id="rId26"/>
    <p:sldId id="284" r:id="rId27"/>
    <p:sldId id="274" r:id="rId28"/>
    <p:sldId id="276" r:id="rId29"/>
    <p:sldId id="277" r:id="rId30"/>
    <p:sldId id="294" r:id="rId31"/>
    <p:sldId id="295" r:id="rId32"/>
    <p:sldId id="26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2" d="100"/>
          <a:sy n="82"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8C8B2-D877-4E50-8C6D-06C2261D91DC}" type="datetimeFigureOut">
              <a:rPr lang="en-US" smtClean="0"/>
              <a:t>14-Mar-25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D5A8E-3E58-4B98-B3D6-31C0E9EA3EA4}" type="slidenum">
              <a:rPr lang="en-US" smtClean="0"/>
              <a:t>‹#›</a:t>
            </a:fld>
            <a:endParaRPr lang="en-US"/>
          </a:p>
        </p:txBody>
      </p:sp>
    </p:spTree>
    <p:extLst>
      <p:ext uri="{BB962C8B-B14F-4D97-AF65-F5344CB8AC3E}">
        <p14:creationId xmlns:p14="http://schemas.microsoft.com/office/powerpoint/2010/main" val="333355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D5A8E-3E58-4B98-B3D6-31C0E9EA3EA4}" type="slidenum">
              <a:rPr lang="en-US" smtClean="0"/>
              <a:t>6</a:t>
            </a:fld>
            <a:endParaRPr lang="en-US"/>
          </a:p>
        </p:txBody>
      </p:sp>
    </p:spTree>
    <p:extLst>
      <p:ext uri="{BB962C8B-B14F-4D97-AF65-F5344CB8AC3E}">
        <p14:creationId xmlns:p14="http://schemas.microsoft.com/office/powerpoint/2010/main" val="202723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B2932-2A64-44E5-5583-89F50C813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F6133-B8CC-9072-9DF6-D8DAB15FC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6D512-1824-531F-6689-63E9EDC41C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7FC6D2-A144-615B-090D-1739CF011A1C}"/>
              </a:ext>
            </a:extLst>
          </p:cNvPr>
          <p:cNvSpPr>
            <a:spLocks noGrp="1"/>
          </p:cNvSpPr>
          <p:nvPr>
            <p:ph type="sldNum" sz="quarter" idx="5"/>
          </p:nvPr>
        </p:nvSpPr>
        <p:spPr/>
        <p:txBody>
          <a:bodyPr/>
          <a:lstStyle/>
          <a:p>
            <a:fld id="{93DD5A8E-3E58-4B98-B3D6-31C0E9EA3EA4}" type="slidenum">
              <a:rPr lang="en-US" smtClean="0"/>
              <a:t>7</a:t>
            </a:fld>
            <a:endParaRPr lang="en-US"/>
          </a:p>
        </p:txBody>
      </p:sp>
    </p:spTree>
    <p:extLst>
      <p:ext uri="{BB962C8B-B14F-4D97-AF65-F5344CB8AC3E}">
        <p14:creationId xmlns:p14="http://schemas.microsoft.com/office/powerpoint/2010/main" val="275182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44F2-AE62-08A8-DE8C-4C4A1F07D3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67F57D-AE84-F913-337C-F8558EFA75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B01DC2-BA8A-EB5F-6FEF-191A1D2581C4}"/>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5" name="Footer Placeholder 4">
            <a:extLst>
              <a:ext uri="{FF2B5EF4-FFF2-40B4-BE49-F238E27FC236}">
                <a16:creationId xmlns:a16="http://schemas.microsoft.com/office/drawing/2014/main" id="{8D72F40E-DE1B-56B6-CC4B-89529EB1B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8D1BC-F214-6289-02DF-000325B0DE8A}"/>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51750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7FF0-4D6B-01C5-36AA-BFE97909BC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F24164-6AF1-C6E0-01FC-CCB30BA6AC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58025-B74B-C0D7-5D06-5DA06F36BA46}"/>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5" name="Footer Placeholder 4">
            <a:extLst>
              <a:ext uri="{FF2B5EF4-FFF2-40B4-BE49-F238E27FC236}">
                <a16:creationId xmlns:a16="http://schemas.microsoft.com/office/drawing/2014/main" id="{22BB2E84-6A81-A5E9-8528-22C0014E7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3DD05-FC20-528F-DF12-ABCBF7B0F251}"/>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1112719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71657-FF88-BCAC-44E1-318CCB9598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888FE5-2751-80C4-4C83-FF32CB784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46565-16BD-54CC-7BFD-9DCEF5F09A51}"/>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5" name="Footer Placeholder 4">
            <a:extLst>
              <a:ext uri="{FF2B5EF4-FFF2-40B4-BE49-F238E27FC236}">
                <a16:creationId xmlns:a16="http://schemas.microsoft.com/office/drawing/2014/main" id="{9273EDE0-48C7-6711-3BBC-EA9588A53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8ED78-2085-946C-49F4-4FB91417F7F6}"/>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342445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28E6-2683-39C9-1AFD-EDF22F9D7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6FE7B-90C8-7652-2AB1-AE6C894173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A8E6E-6993-3597-BF53-C39446CB3BB7}"/>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5" name="Footer Placeholder 4">
            <a:extLst>
              <a:ext uri="{FF2B5EF4-FFF2-40B4-BE49-F238E27FC236}">
                <a16:creationId xmlns:a16="http://schemas.microsoft.com/office/drawing/2014/main" id="{DC2CB633-97D6-5EED-11CD-5CE971FBB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B6001-8CC3-6325-848C-A20A34BDDA27}"/>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3440404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0594-5342-D212-829F-CE69471FCC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4F2CE-56EC-6459-5A35-F082EA5EC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97EE30-5DF4-F648-6BD3-A9C58B23316A}"/>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5" name="Footer Placeholder 4">
            <a:extLst>
              <a:ext uri="{FF2B5EF4-FFF2-40B4-BE49-F238E27FC236}">
                <a16:creationId xmlns:a16="http://schemas.microsoft.com/office/drawing/2014/main" id="{6892DEED-5F93-BA6B-4736-996184DD1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00827-73AD-4A34-8285-E460048E8151}"/>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168234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F924-C707-B63E-3CDF-6C6CD8547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55289-1853-EFBA-131A-84B04327D9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F81386-E58C-1116-7F39-A5F4F08F7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677FEB-F5E2-7626-6137-1385F45F33F4}"/>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6" name="Footer Placeholder 5">
            <a:extLst>
              <a:ext uri="{FF2B5EF4-FFF2-40B4-BE49-F238E27FC236}">
                <a16:creationId xmlns:a16="http://schemas.microsoft.com/office/drawing/2014/main" id="{1551C915-7F24-53CA-8B60-4DD2273D7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8AA4A-DADB-6322-DF57-6BFEE3301B3F}"/>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103536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E8C4-202F-1EC0-108C-40953F0686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E623CB-8F4A-170A-A1DD-5D1EE27564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2E461E-2E82-1FCA-476B-1493D2FDA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B2D5AB-C81E-F54B-4E8C-E2AA3A4F1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A8D54B-ACEE-EDA8-A9D7-4F575CE849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D8F0FB-F64B-C3AF-35FC-4D12B7AA904B}"/>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8" name="Footer Placeholder 7">
            <a:extLst>
              <a:ext uri="{FF2B5EF4-FFF2-40B4-BE49-F238E27FC236}">
                <a16:creationId xmlns:a16="http://schemas.microsoft.com/office/drawing/2014/main" id="{2C08A8AA-6402-A839-6D2F-4EAB500C4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5D41B2-84CF-DE8F-6143-1B9C162F8824}"/>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323260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A342-EBE2-C206-F4CF-0D2CCD7EA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CB348B-6368-A7EC-20A0-2B9ABCABE0CB}"/>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4" name="Footer Placeholder 3">
            <a:extLst>
              <a:ext uri="{FF2B5EF4-FFF2-40B4-BE49-F238E27FC236}">
                <a16:creationId xmlns:a16="http://schemas.microsoft.com/office/drawing/2014/main" id="{55F212CB-D20C-3CD5-C220-6FB10CA8BA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1326D1-5F90-928D-97F8-A8E5D77B6075}"/>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166472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1520E2-FB17-D2B1-A6C4-5E9B42F74AF4}"/>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3" name="Footer Placeholder 2">
            <a:extLst>
              <a:ext uri="{FF2B5EF4-FFF2-40B4-BE49-F238E27FC236}">
                <a16:creationId xmlns:a16="http://schemas.microsoft.com/office/drawing/2014/main" id="{17E82705-86EA-F8CF-5767-1BFA74E5A9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FCA6D4-1BF4-7BE1-EC0A-EBD9EF2E45BE}"/>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1156243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7512-DBEA-8924-4C5F-8DB9D45537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7D9AD6-7A73-8850-CED8-5B9ED02E6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6F51F-41F0-5D14-9B9E-3FF828CC0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28E99B-8A52-993D-C6CC-ECC04908860B}"/>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6" name="Footer Placeholder 5">
            <a:extLst>
              <a:ext uri="{FF2B5EF4-FFF2-40B4-BE49-F238E27FC236}">
                <a16:creationId xmlns:a16="http://schemas.microsoft.com/office/drawing/2014/main" id="{1B536BD5-2287-EE36-40A9-F57B95649E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86649-C055-B02C-97D3-8D1511CABAE1}"/>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138585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A8DA-16E1-BF9E-B8DD-416DF0F7A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AEDEB5-65EA-374C-652D-FC5F61EDCC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08195C-FF23-BF8C-BFD3-F4CABCB43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92BF9B-90B2-2D6E-AD5D-A2494F6901E7}"/>
              </a:ext>
            </a:extLst>
          </p:cNvPr>
          <p:cNvSpPr>
            <a:spLocks noGrp="1"/>
          </p:cNvSpPr>
          <p:nvPr>
            <p:ph type="dt" sz="half" idx="10"/>
          </p:nvPr>
        </p:nvSpPr>
        <p:spPr/>
        <p:txBody>
          <a:bodyPr/>
          <a:lstStyle/>
          <a:p>
            <a:fld id="{960AB07F-ADBD-4DAF-95C2-96FE179D9D16}" type="datetimeFigureOut">
              <a:rPr lang="en-US" smtClean="0"/>
              <a:t>14-Mar-25</a:t>
            </a:fld>
            <a:endParaRPr lang="en-US"/>
          </a:p>
        </p:txBody>
      </p:sp>
      <p:sp>
        <p:nvSpPr>
          <p:cNvPr id="6" name="Footer Placeholder 5">
            <a:extLst>
              <a:ext uri="{FF2B5EF4-FFF2-40B4-BE49-F238E27FC236}">
                <a16:creationId xmlns:a16="http://schemas.microsoft.com/office/drawing/2014/main" id="{86EAFD1D-AD62-0FCF-EA54-DC56F7D23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7462-0368-DCE9-1C82-3F8320F8726B}"/>
              </a:ext>
            </a:extLst>
          </p:cNvPr>
          <p:cNvSpPr>
            <a:spLocks noGrp="1"/>
          </p:cNvSpPr>
          <p:nvPr>
            <p:ph type="sldNum" sz="quarter" idx="12"/>
          </p:nvPr>
        </p:nvSpPr>
        <p:spPr/>
        <p:txBody>
          <a:bodyPr/>
          <a:lstStyle/>
          <a:p>
            <a:fld id="{C6A00C47-30EB-4687-BCC2-962E7CF0D7A4}" type="slidenum">
              <a:rPr lang="en-US" smtClean="0"/>
              <a:t>‹#›</a:t>
            </a:fld>
            <a:endParaRPr lang="en-US"/>
          </a:p>
        </p:txBody>
      </p:sp>
    </p:spTree>
    <p:extLst>
      <p:ext uri="{BB962C8B-B14F-4D97-AF65-F5344CB8AC3E}">
        <p14:creationId xmlns:p14="http://schemas.microsoft.com/office/powerpoint/2010/main" val="412563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ADA476-DAF0-EC93-9C0E-0135AACD21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86619E-135F-427E-331F-A0D5AB2E1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D04DA-B9AB-9EBA-BC86-4E2A8EECE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0AB07F-ADBD-4DAF-95C2-96FE179D9D16}" type="datetimeFigureOut">
              <a:rPr lang="en-US" smtClean="0"/>
              <a:t>14-Mar-25</a:t>
            </a:fld>
            <a:endParaRPr lang="en-US"/>
          </a:p>
        </p:txBody>
      </p:sp>
      <p:sp>
        <p:nvSpPr>
          <p:cNvPr id="5" name="Footer Placeholder 4">
            <a:extLst>
              <a:ext uri="{FF2B5EF4-FFF2-40B4-BE49-F238E27FC236}">
                <a16:creationId xmlns:a16="http://schemas.microsoft.com/office/drawing/2014/main" id="{D4FE1762-2DE6-091B-0A60-CA5F80A9AD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5C9938-3113-90F6-143E-437F77A26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A00C47-30EB-4687-BCC2-962E7CF0D7A4}" type="slidenum">
              <a:rPr lang="en-US" smtClean="0"/>
              <a:t>‹#›</a:t>
            </a:fld>
            <a:endParaRPr lang="en-US"/>
          </a:p>
        </p:txBody>
      </p:sp>
    </p:spTree>
    <p:extLst>
      <p:ext uri="{BB962C8B-B14F-4D97-AF65-F5344CB8AC3E}">
        <p14:creationId xmlns:p14="http://schemas.microsoft.com/office/powerpoint/2010/main" val="2473666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3389/fmed.2021.74059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2B5B-1968-1360-2346-0AB1E531B6B3}"/>
              </a:ext>
            </a:extLst>
          </p:cNvPr>
          <p:cNvSpPr>
            <a:spLocks noGrp="1"/>
          </p:cNvSpPr>
          <p:nvPr>
            <p:ph type="ctrTitle"/>
          </p:nvPr>
        </p:nvSpPr>
        <p:spPr>
          <a:xfrm>
            <a:off x="653143" y="672530"/>
            <a:ext cx="11299371" cy="1200330"/>
          </a:xfrm>
        </p:spPr>
        <p:txBody>
          <a:bodyPr>
            <a:noAutofit/>
          </a:bodyPr>
          <a:lstStyle/>
          <a:p>
            <a:pPr>
              <a:spcBef>
                <a:spcPct val="20000"/>
              </a:spcBef>
              <a:defRPr/>
            </a:pPr>
            <a:br>
              <a:rPr lang="en-US" sz="2800" b="1" dirty="0">
                <a:latin typeface="Times New Roman"/>
                <a:cs typeface="Times New Roman"/>
              </a:rPr>
            </a:br>
            <a:br>
              <a:rPr lang="en-US" sz="2800" b="1" dirty="0">
                <a:latin typeface="Times New Roman"/>
                <a:cs typeface="Times New Roman"/>
              </a:rPr>
            </a:br>
            <a:br>
              <a:rPr lang="en-US" sz="2800" b="1" dirty="0">
                <a:latin typeface="Times New Roman"/>
                <a:cs typeface="Times New Roman"/>
              </a:rPr>
            </a:br>
            <a:r>
              <a:rPr lang="en-US" sz="2800" b="1" dirty="0">
                <a:latin typeface="Times New Roman"/>
                <a:cs typeface="Times New Roman"/>
              </a:rPr>
              <a:t>Department of Computer Science and Engineering</a:t>
            </a:r>
            <a:br>
              <a:rPr lang="en-US" sz="2800" dirty="0">
                <a:latin typeface="Calibri" panose="020F0502020204030204"/>
                <a:cs typeface="Calibri" panose="020F0502020204030204"/>
              </a:rPr>
            </a:br>
            <a:r>
              <a:rPr lang="en-US" sz="2800" b="1" dirty="0">
                <a:solidFill>
                  <a:srgbClr val="FF0000"/>
                </a:solidFill>
                <a:effectLst>
                  <a:outerShdw blurRad="38100" dist="38100" dir="2700000" algn="tl">
                    <a:srgbClr val="000000">
                      <a:alpha val="43137"/>
                    </a:srgbClr>
                  </a:outerShdw>
                </a:effectLst>
                <a:latin typeface="Times New Roman"/>
                <a:cs typeface="Times New Roman"/>
              </a:rPr>
              <a:t>Unveiling the potential of Deep Learning: A Multifaceted Approach to Pulmonary Disease Detection and Clinical Integration</a:t>
            </a:r>
            <a:endParaRPr lang="en-IN" sz="2800" dirty="0"/>
          </a:p>
        </p:txBody>
      </p:sp>
      <p:sp>
        <p:nvSpPr>
          <p:cNvPr id="3" name="Subtitle 2">
            <a:extLst>
              <a:ext uri="{FF2B5EF4-FFF2-40B4-BE49-F238E27FC236}">
                <a16:creationId xmlns:a16="http://schemas.microsoft.com/office/drawing/2014/main" id="{A2CDCB4F-B735-25A2-571D-883FCD7F66AB}"/>
              </a:ext>
            </a:extLst>
          </p:cNvPr>
          <p:cNvSpPr>
            <a:spLocks noGrp="1"/>
          </p:cNvSpPr>
          <p:nvPr>
            <p:ph type="subTitle" idx="1"/>
          </p:nvPr>
        </p:nvSpPr>
        <p:spPr>
          <a:xfrm>
            <a:off x="1700463" y="3429000"/>
            <a:ext cx="8855242" cy="2378242"/>
          </a:xfrm>
        </p:spPr>
        <p:txBody>
          <a:bodyPr>
            <a:normAutofit fontScale="92500" lnSpcReduction="10000"/>
          </a:bodyPr>
          <a:lstStyle/>
          <a:p>
            <a:pPr algn="ctr" eaLnBrk="1" hangingPunct="1">
              <a:spcBef>
                <a:spcPct val="20000"/>
              </a:spcBef>
              <a:buFont typeface="Wingdings" pitchFamily="2" charset="2"/>
              <a:buNone/>
            </a:pPr>
            <a:r>
              <a:rPr lang="en-US" altLang="en-US" sz="2100" dirty="0">
                <a:solidFill>
                  <a:srgbClr val="006600"/>
                </a:solidFill>
                <a:latin typeface="Times New Roman" panose="02020603050405020304" pitchFamily="18" charset="0"/>
                <a:cs typeface="Times New Roman" pitchFamily="18" charset="0"/>
              </a:rPr>
              <a:t>Under the Guidance of,</a:t>
            </a:r>
            <a:endParaRPr lang="en-US" altLang="en-US" sz="2100" b="1" dirty="0">
              <a:solidFill>
                <a:schemeClr val="bg1"/>
              </a:solidFill>
              <a:latin typeface="Times New Roman" pitchFamily="18" charset="0"/>
              <a:cs typeface="Times New Roman" pitchFamily="18" charset="0"/>
            </a:endParaRPr>
          </a:p>
          <a:p>
            <a:pPr algn="ctr">
              <a:spcBef>
                <a:spcPct val="20000"/>
              </a:spcBef>
            </a:pPr>
            <a:r>
              <a:rPr lang="en-US" sz="2100" b="1" dirty="0">
                <a:latin typeface="Times New Roman" panose="02020603050405020304" pitchFamily="18" charset="0"/>
                <a:cs typeface="Times New Roman" panose="02020603050405020304" pitchFamily="18" charset="0"/>
              </a:rPr>
              <a:t>Dr. K. </a:t>
            </a:r>
            <a:r>
              <a:rPr lang="en-US" sz="2100" b="1" dirty="0" err="1">
                <a:latin typeface="Times New Roman" panose="02020603050405020304" pitchFamily="18" charset="0"/>
                <a:cs typeface="Times New Roman" panose="02020603050405020304" pitchFamily="18" charset="0"/>
              </a:rPr>
              <a:t>LakshmiNadh</a:t>
            </a:r>
            <a:r>
              <a:rPr lang="en-US" sz="2100" b="1" baseline="-25000" dirty="0">
                <a:latin typeface="Times New Roman" panose="02020603050405020304" pitchFamily="18" charset="0"/>
                <a:cs typeface="Times New Roman" panose="02020603050405020304" pitchFamily="18" charset="0"/>
              </a:rPr>
              <a:t> </a:t>
            </a:r>
            <a:r>
              <a:rPr lang="en-US" sz="2100" b="1" baseline="-25000" dirty="0" err="1">
                <a:latin typeface="Times New Roman" panose="02020603050405020304" pitchFamily="18" charset="0"/>
                <a:cs typeface="Times New Roman" panose="02020603050405020304" pitchFamily="18" charset="0"/>
              </a:rPr>
              <a:t>M.Tech</a:t>
            </a:r>
            <a:r>
              <a:rPr lang="en-US" sz="2100" b="1" baseline="-25000" dirty="0">
                <a:latin typeface="Times New Roman" panose="02020603050405020304" pitchFamily="18" charset="0"/>
                <a:cs typeface="Times New Roman" panose="02020603050405020304" pitchFamily="18" charset="0"/>
              </a:rPr>
              <a:t>., Ph.D.</a:t>
            </a:r>
            <a:endParaRPr lang="en-IN" sz="2100" dirty="0">
              <a:latin typeface="Times New Roman" panose="02020603050405020304" pitchFamily="18" charset="0"/>
              <a:cs typeface="Times New Roman" panose="02020603050405020304" pitchFamily="18" charset="0"/>
            </a:endParaRPr>
          </a:p>
          <a:p>
            <a:pPr algn="ctr" eaLnBrk="1" hangingPunct="1">
              <a:spcBef>
                <a:spcPct val="20000"/>
              </a:spcBef>
              <a:buFont typeface="Wingdings" pitchFamily="2" charset="2"/>
              <a:buNone/>
            </a:pPr>
            <a:r>
              <a:rPr lang="en-US" altLang="en-US" sz="2100" dirty="0">
                <a:solidFill>
                  <a:srgbClr val="898989"/>
                </a:solidFill>
                <a:latin typeface="Times New Roman" pitchFamily="18" charset="0"/>
                <a:cs typeface="Times New Roman" pitchFamily="18" charset="0"/>
              </a:rPr>
              <a:t>Professor,</a:t>
            </a:r>
          </a:p>
          <a:p>
            <a:pPr algn="ctr" eaLnBrk="1" hangingPunct="1">
              <a:lnSpc>
                <a:spcPct val="150000"/>
              </a:lnSpc>
              <a:spcBef>
                <a:spcPct val="20000"/>
              </a:spcBef>
              <a:buFont typeface="Wingdings" pitchFamily="2" charset="2"/>
              <a:buNone/>
            </a:pPr>
            <a:r>
              <a:rPr lang="en-US" altLang="en-US" sz="2100" dirty="0">
                <a:solidFill>
                  <a:srgbClr val="898989"/>
                </a:solidFill>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2100" dirty="0" err="1">
                <a:solidFill>
                  <a:srgbClr val="898989"/>
                </a:solidFill>
                <a:latin typeface="Times New Roman" pitchFamily="18" charset="0"/>
                <a:cs typeface="Times New Roman" pitchFamily="18" charset="0"/>
              </a:rPr>
              <a:t>Narasaraopeta</a:t>
            </a:r>
            <a:r>
              <a:rPr lang="en-US" altLang="en-US" sz="2100" dirty="0">
                <a:solidFill>
                  <a:srgbClr val="898989"/>
                </a:solidFill>
                <a:latin typeface="Times New Roman" pitchFamily="18" charset="0"/>
                <a:cs typeface="Times New Roman" pitchFamily="18" charset="0"/>
              </a:rPr>
              <a:t> Engineering College (Autonomous),</a:t>
            </a:r>
          </a:p>
          <a:p>
            <a:pPr algn="ctr" eaLnBrk="1" hangingPunct="1">
              <a:lnSpc>
                <a:spcPct val="150000"/>
              </a:lnSpc>
              <a:spcBef>
                <a:spcPct val="20000"/>
              </a:spcBef>
              <a:buFont typeface="Wingdings" pitchFamily="2" charset="2"/>
              <a:buNone/>
            </a:pPr>
            <a:r>
              <a:rPr lang="en-US" altLang="en-US" sz="2100" dirty="0">
                <a:solidFill>
                  <a:srgbClr val="898989"/>
                </a:solidFill>
                <a:latin typeface="Times New Roman" pitchFamily="18" charset="0"/>
                <a:cs typeface="Times New Roman" pitchFamily="18" charset="0"/>
              </a:rPr>
              <a:t>Narasaraopet- 522 601.</a:t>
            </a:r>
          </a:p>
          <a:p>
            <a:endParaRPr lang="en-IN" dirty="0"/>
          </a:p>
        </p:txBody>
      </p:sp>
      <p:pic>
        <p:nvPicPr>
          <p:cNvPr id="4" name="Picture 3">
            <a:extLst>
              <a:ext uri="{FF2B5EF4-FFF2-40B4-BE49-F238E27FC236}">
                <a16:creationId xmlns:a16="http://schemas.microsoft.com/office/drawing/2014/main" id="{4E6A5E45-337C-E584-08D3-3A5A8449FAFC}"/>
              </a:ext>
            </a:extLst>
          </p:cNvPr>
          <p:cNvPicPr>
            <a:picLocks noChangeAspect="1"/>
          </p:cNvPicPr>
          <p:nvPr/>
        </p:nvPicPr>
        <p:blipFill>
          <a:blip r:embed="rId2"/>
          <a:stretch>
            <a:fillRect/>
          </a:stretch>
        </p:blipFill>
        <p:spPr>
          <a:xfrm>
            <a:off x="0" y="142153"/>
            <a:ext cx="3762900" cy="530378"/>
          </a:xfrm>
          <a:prstGeom prst="rect">
            <a:avLst/>
          </a:prstGeom>
        </p:spPr>
      </p:pic>
      <p:sp>
        <p:nvSpPr>
          <p:cNvPr id="12" name="TextBox 11">
            <a:extLst>
              <a:ext uri="{FF2B5EF4-FFF2-40B4-BE49-F238E27FC236}">
                <a16:creationId xmlns:a16="http://schemas.microsoft.com/office/drawing/2014/main" id="{BA4C2618-BEC6-5AAD-A64A-C0C112762805}"/>
              </a:ext>
            </a:extLst>
          </p:cNvPr>
          <p:cNvSpPr txBox="1"/>
          <p:nvPr/>
        </p:nvSpPr>
        <p:spPr>
          <a:xfrm>
            <a:off x="1524000" y="1997138"/>
            <a:ext cx="9144000" cy="1200329"/>
          </a:xfrm>
          <a:prstGeom prst="rect">
            <a:avLst/>
          </a:prstGeom>
          <a:noFill/>
        </p:spPr>
        <p:txBody>
          <a:bodyPr wrap="square">
            <a:spAutoFit/>
          </a:bodyPr>
          <a:lstStyle/>
          <a:p>
            <a:pPr eaLnBrk="1" hangingPunct="1"/>
            <a:r>
              <a:rPr lang="en-US" altLang="en-US" sz="1800" dirty="0">
                <a:latin typeface="Times New Roman"/>
                <a:cs typeface="Times New Roman"/>
              </a:rPr>
              <a:t>                                                                  PRESENTED BY</a:t>
            </a:r>
          </a:p>
          <a:p>
            <a:pPr algn="l"/>
            <a:r>
              <a:rPr lang="en-US" altLang="en-US" sz="1800" dirty="0">
                <a:latin typeface="Times New Roman"/>
                <a:cs typeface="Times New Roman"/>
              </a:rPr>
              <a:t>                              </a:t>
            </a:r>
            <a:r>
              <a:rPr lang="en-US" altLang="en-US" dirty="0">
                <a:latin typeface="Times New Roman"/>
                <a:cs typeface="Times New Roman"/>
              </a:rPr>
              <a:t> </a:t>
            </a:r>
            <a:r>
              <a:rPr lang="en-US" altLang="en-US" dirty="0" err="1">
                <a:latin typeface="Times New Roman"/>
                <a:cs typeface="Times New Roman"/>
              </a:rPr>
              <a:t>Gurram</a:t>
            </a:r>
            <a:r>
              <a:rPr lang="en-US" altLang="en-US" dirty="0">
                <a:latin typeface="Times New Roman"/>
                <a:cs typeface="Times New Roman"/>
              </a:rPr>
              <a:t> Siva Anjali</a:t>
            </a:r>
            <a:r>
              <a:rPr lang="en-US" altLang="en-US" sz="1800" dirty="0">
                <a:latin typeface="Times New Roman"/>
                <a:cs typeface="Times New Roman"/>
              </a:rPr>
              <a:t>		   	(</a:t>
            </a:r>
            <a:r>
              <a:rPr lang="en-US" altLang="en-US" dirty="0">
                <a:latin typeface="Times New Roman"/>
                <a:cs typeface="Times New Roman"/>
              </a:rPr>
              <a:t>21471A0526</a:t>
            </a:r>
            <a:r>
              <a:rPr lang="en-US" altLang="en-US" sz="1800" dirty="0">
                <a:latin typeface="Times New Roman"/>
                <a:cs typeface="Times New Roman"/>
              </a:rPr>
              <a:t>.)</a:t>
            </a:r>
          </a:p>
          <a:p>
            <a:pPr algn="l"/>
            <a:r>
              <a:rPr lang="en-US" altLang="en-US" sz="1800" dirty="0">
                <a:latin typeface="Times New Roman"/>
                <a:cs typeface="Times New Roman"/>
              </a:rPr>
              <a:t>                               </a:t>
            </a:r>
            <a:r>
              <a:rPr lang="en-US" altLang="en-US" dirty="0" err="1">
                <a:latin typeface="Times New Roman"/>
                <a:cs typeface="Times New Roman"/>
              </a:rPr>
              <a:t>Pandi</a:t>
            </a:r>
            <a:r>
              <a:rPr lang="en-US" altLang="en-US" dirty="0">
                <a:latin typeface="Times New Roman"/>
                <a:cs typeface="Times New Roman"/>
              </a:rPr>
              <a:t> Jyoshna Devi</a:t>
            </a:r>
            <a:r>
              <a:rPr lang="en-US" altLang="en-US" sz="1800" dirty="0">
                <a:latin typeface="Times New Roman"/>
                <a:cs typeface="Times New Roman"/>
              </a:rPr>
              <a:t> 	   		(</a:t>
            </a:r>
            <a:r>
              <a:rPr lang="en-US" sz="1800" dirty="0">
                <a:latin typeface="Times New Roman"/>
                <a:cs typeface="Times New Roman"/>
              </a:rPr>
              <a:t>21471A0542.</a:t>
            </a:r>
            <a:r>
              <a:rPr lang="en-US" altLang="en-US" sz="1800" dirty="0">
                <a:latin typeface="Times New Roman"/>
                <a:cs typeface="Times New Roman"/>
              </a:rPr>
              <a:t>) </a:t>
            </a:r>
            <a:endParaRPr lang="en-US" altLang="en-US" sz="1800" dirty="0">
              <a:latin typeface="Times New Roman" panose="02020603050405020304" pitchFamily="18" charset="0"/>
              <a:cs typeface="Times New Roman" pitchFamily="18" charset="0"/>
            </a:endParaRPr>
          </a:p>
          <a:p>
            <a:pPr algn="l"/>
            <a:r>
              <a:rPr lang="en-US" altLang="en-US" sz="1800" dirty="0">
                <a:latin typeface="Times New Roman"/>
                <a:cs typeface="Times New Roman"/>
              </a:rPr>
              <a:t>                               </a:t>
            </a:r>
            <a:r>
              <a:rPr lang="en-US" altLang="en-US" dirty="0">
                <a:latin typeface="Times New Roman"/>
                <a:cs typeface="Times New Roman"/>
              </a:rPr>
              <a:t>Gude Lavanya                            </a:t>
            </a:r>
            <a:r>
              <a:rPr lang="en-US" altLang="en-US" sz="1800" dirty="0">
                <a:latin typeface="Times New Roman"/>
                <a:cs typeface="Times New Roman"/>
              </a:rPr>
              <a:t>            </a:t>
            </a:r>
            <a:r>
              <a:rPr lang="en-US" altLang="en-US" dirty="0">
                <a:latin typeface="Times New Roman"/>
                <a:cs typeface="Times New Roman"/>
              </a:rPr>
              <a:t>  </a:t>
            </a:r>
            <a:r>
              <a:rPr lang="en-US" altLang="en-US" sz="1800" dirty="0">
                <a:latin typeface="Times New Roman"/>
                <a:cs typeface="Times New Roman"/>
              </a:rPr>
              <a:t>(</a:t>
            </a:r>
            <a:r>
              <a:rPr lang="en-US" sz="1800" dirty="0">
                <a:latin typeface="Times New Roman"/>
                <a:cs typeface="Times New Roman"/>
              </a:rPr>
              <a:t>21471A0524</a:t>
            </a:r>
            <a:r>
              <a:rPr lang="en-US" altLang="en-US" sz="1800" dirty="0">
                <a:latin typeface="Times New Roman"/>
                <a:cs typeface="Times New Roman"/>
              </a:rPr>
              <a:t>.)</a:t>
            </a:r>
            <a:endParaRPr lang="en-US" altLang="en-US" sz="1800" dirty="0">
              <a:latin typeface="Times New Roman" panose="02020603050405020304" pitchFamily="18" charset="0"/>
              <a:cs typeface="Times New Roman" pitchFamily="18" charset="0"/>
            </a:endParaRPr>
          </a:p>
        </p:txBody>
      </p:sp>
      <p:sp>
        <p:nvSpPr>
          <p:cNvPr id="18" name="TextBox 17">
            <a:extLst>
              <a:ext uri="{FF2B5EF4-FFF2-40B4-BE49-F238E27FC236}">
                <a16:creationId xmlns:a16="http://schemas.microsoft.com/office/drawing/2014/main" id="{6ABA242D-8E2C-4081-D685-3B2C7EB349FB}"/>
              </a:ext>
            </a:extLst>
          </p:cNvPr>
          <p:cNvSpPr txBox="1"/>
          <p:nvPr/>
        </p:nvSpPr>
        <p:spPr>
          <a:xfrm>
            <a:off x="905069" y="6098477"/>
            <a:ext cx="8953831"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2481153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199B-3168-E5E0-5B08-803DCAFD7797}"/>
              </a:ext>
            </a:extLst>
          </p:cNvPr>
          <p:cNvSpPr>
            <a:spLocks noGrp="1"/>
          </p:cNvSpPr>
          <p:nvPr>
            <p:ph type="title"/>
          </p:nvPr>
        </p:nvSpPr>
        <p:spPr>
          <a:xfrm>
            <a:off x="838200" y="365126"/>
            <a:ext cx="10515600" cy="725738"/>
          </a:xfrm>
        </p:spPr>
        <p:txBody>
          <a:bodyPr/>
          <a:lstStyle/>
          <a:p>
            <a:r>
              <a:rPr lang="en-US" b="1" dirty="0">
                <a:latin typeface="Times New Roman" panose="02020603050405020304" pitchFamily="18" charset="0"/>
                <a:cs typeface="Times New Roman" panose="02020603050405020304" pitchFamily="18" charset="0"/>
              </a:rPr>
              <a:t>                      OBJECTIVES</a:t>
            </a:r>
            <a:endParaRPr lang="en-IN" dirty="0"/>
          </a:p>
        </p:txBody>
      </p:sp>
      <p:pic>
        <p:nvPicPr>
          <p:cNvPr id="4" name="Picture 3">
            <a:extLst>
              <a:ext uri="{FF2B5EF4-FFF2-40B4-BE49-F238E27FC236}">
                <a16:creationId xmlns:a16="http://schemas.microsoft.com/office/drawing/2014/main" id="{9C606F0E-87DE-7DAB-A406-1FDD45A5B352}"/>
              </a:ext>
            </a:extLst>
          </p:cNvPr>
          <p:cNvPicPr>
            <a:picLocks noChangeAspect="1"/>
          </p:cNvPicPr>
          <p:nvPr/>
        </p:nvPicPr>
        <p:blipFill>
          <a:blip r:embed="rId2"/>
          <a:stretch>
            <a:fillRect/>
          </a:stretch>
        </p:blipFill>
        <p:spPr>
          <a:xfrm>
            <a:off x="0" y="90674"/>
            <a:ext cx="3762900" cy="579027"/>
          </a:xfrm>
          <a:prstGeom prst="rect">
            <a:avLst/>
          </a:prstGeom>
        </p:spPr>
      </p:pic>
      <p:sp>
        <p:nvSpPr>
          <p:cNvPr id="8" name="TextBox 7">
            <a:extLst>
              <a:ext uri="{FF2B5EF4-FFF2-40B4-BE49-F238E27FC236}">
                <a16:creationId xmlns:a16="http://schemas.microsoft.com/office/drawing/2014/main" id="{2CD43B0C-BB09-DD6B-CFEE-8C60AB748EC6}"/>
              </a:ext>
            </a:extLst>
          </p:cNvPr>
          <p:cNvSpPr txBox="1"/>
          <p:nvPr/>
        </p:nvSpPr>
        <p:spPr>
          <a:xfrm>
            <a:off x="641684" y="6308208"/>
            <a:ext cx="8660936"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
        <p:nvSpPr>
          <p:cNvPr id="5" name="Rectangle 2">
            <a:extLst>
              <a:ext uri="{FF2B5EF4-FFF2-40B4-BE49-F238E27FC236}">
                <a16:creationId xmlns:a16="http://schemas.microsoft.com/office/drawing/2014/main" id="{6AA47FAF-0D30-4D3C-42E6-880A532F187C}"/>
              </a:ext>
            </a:extLst>
          </p:cNvPr>
          <p:cNvSpPr>
            <a:spLocks noGrp="1" noChangeArrowheads="1"/>
          </p:cNvSpPr>
          <p:nvPr>
            <p:ph idx="1"/>
          </p:nvPr>
        </p:nvSpPr>
        <p:spPr bwMode="auto">
          <a:xfrm>
            <a:off x="641350" y="1057380"/>
            <a:ext cx="1063003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the Accuracy and Generalizability of Deep Learning Models for Pulmonary Disease Detection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Improve model capabilities through data expansion, methodology refinement, and advanced techniques for higher detection accuracy. </a:t>
            </a:r>
          </a:p>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Bridge the Gap Between Deep Learning and Clinical Practice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Integrate deep learning models into real-world clinical settings through diverse patient data testing, clinical data integration, and developing frameworks for seamless healthcare integration. </a:t>
            </a:r>
          </a:p>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 the Applications of Deep Learning for Improved Patient Care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Investigate broader uses of deep learning, including predicting risk, disease stage, recovery duration, and survival analysis to enhance patient care efficiency.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973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AAD7-AC7B-25A9-D609-73A61B00EF1F}"/>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BLOCK  DIAGRAM</a:t>
            </a:r>
          </a:p>
        </p:txBody>
      </p:sp>
      <p:pic>
        <p:nvPicPr>
          <p:cNvPr id="3" name="Picture 2">
            <a:extLst>
              <a:ext uri="{FF2B5EF4-FFF2-40B4-BE49-F238E27FC236}">
                <a16:creationId xmlns:a16="http://schemas.microsoft.com/office/drawing/2014/main" id="{D4162B21-480A-CBF3-FE93-01F21DBAADAC}"/>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6D85C33A-754B-AED2-EC82-616FB04A4869}"/>
              </a:ext>
            </a:extLst>
          </p:cNvPr>
          <p:cNvSpPr txBox="1"/>
          <p:nvPr/>
        </p:nvSpPr>
        <p:spPr>
          <a:xfrm>
            <a:off x="845574" y="6162057"/>
            <a:ext cx="8121144"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pic>
        <p:nvPicPr>
          <p:cNvPr id="4" name="Picture 3">
            <a:extLst>
              <a:ext uri="{FF2B5EF4-FFF2-40B4-BE49-F238E27FC236}">
                <a16:creationId xmlns:a16="http://schemas.microsoft.com/office/drawing/2014/main" id="{9A03DCA7-B366-1D90-0CDC-006E14A74E7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424" y="1408922"/>
            <a:ext cx="10776858" cy="4590661"/>
          </a:xfrm>
          <a:prstGeom prst="rect">
            <a:avLst/>
          </a:prstGeom>
          <a:noFill/>
          <a:ln>
            <a:noFill/>
          </a:ln>
        </p:spPr>
      </p:pic>
    </p:spTree>
    <p:extLst>
      <p:ext uri="{BB962C8B-B14F-4D97-AF65-F5344CB8AC3E}">
        <p14:creationId xmlns:p14="http://schemas.microsoft.com/office/powerpoint/2010/main" val="225513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AAD7-AC7B-25A9-D609-73A61B00EF1F}"/>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Methodology</a:t>
            </a:r>
          </a:p>
        </p:txBody>
      </p:sp>
      <p:pic>
        <p:nvPicPr>
          <p:cNvPr id="3" name="Picture 2">
            <a:extLst>
              <a:ext uri="{FF2B5EF4-FFF2-40B4-BE49-F238E27FC236}">
                <a16:creationId xmlns:a16="http://schemas.microsoft.com/office/drawing/2014/main" id="{D4162B21-480A-CBF3-FE93-01F21DBAADAC}"/>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6D85C33A-754B-AED2-EC82-616FB04A4869}"/>
              </a:ext>
            </a:extLst>
          </p:cNvPr>
          <p:cNvSpPr txBox="1"/>
          <p:nvPr/>
        </p:nvSpPr>
        <p:spPr>
          <a:xfrm>
            <a:off x="845574" y="6162057"/>
            <a:ext cx="8242442"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8443134D-EBF9-1833-2D84-2C50EC5A516F}"/>
              </a:ext>
            </a:extLst>
          </p:cNvPr>
          <p:cNvSpPr txBox="1"/>
          <p:nvPr/>
        </p:nvSpPr>
        <p:spPr>
          <a:xfrm>
            <a:off x="845573" y="1266168"/>
            <a:ext cx="9959275" cy="646331"/>
          </a:xfrm>
          <a:prstGeom prst="rect">
            <a:avLst/>
          </a:prstGeom>
          <a:noFill/>
        </p:spPr>
        <p:txBody>
          <a:bodyPr wrap="square">
            <a:spAutoFit/>
          </a:bodyPr>
          <a:lstStyle/>
          <a:p>
            <a:r>
              <a:rPr lang="en-US" sz="1800" b="1" dirty="0">
                <a:latin typeface="Times New Roman" pitchFamily="18" charset="0"/>
                <a:cs typeface="Times New Roman" pitchFamily="18" charset="0"/>
              </a:rPr>
              <a:t>Dataset Link: </a:t>
            </a:r>
            <a:r>
              <a:rPr lang="en-IN" sz="1800" u="sng" dirty="0">
                <a:solidFill>
                  <a:srgbClr val="0563C1"/>
                </a:solidFill>
                <a:latin typeface="Calibri" panose="020F0502020204030204" pitchFamily="34" charset="0"/>
              </a:rPr>
              <a:t>https://drive.google.com/drive/folders/1nQ6TlC0Z4ZJ44psxxezmo5kg7vjjEKDD?usp=drivelink</a:t>
            </a:r>
            <a:endParaRPr lang="en-IN" sz="1800" dirty="0"/>
          </a:p>
        </p:txBody>
      </p:sp>
      <p:graphicFrame>
        <p:nvGraphicFramePr>
          <p:cNvPr id="10" name="Table 9">
            <a:extLst>
              <a:ext uri="{FF2B5EF4-FFF2-40B4-BE49-F238E27FC236}">
                <a16:creationId xmlns:a16="http://schemas.microsoft.com/office/drawing/2014/main" id="{F026E4EB-F70C-0DCF-1F76-2F66B50D4389}"/>
              </a:ext>
            </a:extLst>
          </p:cNvPr>
          <p:cNvGraphicFramePr>
            <a:graphicFrameLocks noGrp="1"/>
          </p:cNvGraphicFramePr>
          <p:nvPr>
            <p:extLst>
              <p:ext uri="{D42A27DB-BD31-4B8C-83A1-F6EECF244321}">
                <p14:modId xmlns:p14="http://schemas.microsoft.com/office/powerpoint/2010/main" val="2550356279"/>
              </p:ext>
            </p:extLst>
          </p:nvPr>
        </p:nvGraphicFramePr>
        <p:xfrm>
          <a:off x="845573" y="1912499"/>
          <a:ext cx="10515600" cy="2556864"/>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032765853"/>
                    </a:ext>
                  </a:extLst>
                </a:gridCol>
                <a:gridCol w="5257800">
                  <a:extLst>
                    <a:ext uri="{9D8B030D-6E8A-4147-A177-3AD203B41FA5}">
                      <a16:colId xmlns:a16="http://schemas.microsoft.com/office/drawing/2014/main" val="2780252981"/>
                    </a:ext>
                  </a:extLst>
                </a:gridCol>
              </a:tblGrid>
              <a:tr h="639216">
                <a:tc>
                  <a:txBody>
                    <a:bodyPr/>
                    <a:lstStyle/>
                    <a:p>
                      <a:r>
                        <a:rPr lang="en-IN" dirty="0"/>
                        <a:t>Number of  Classes</a:t>
                      </a:r>
                    </a:p>
                  </a:txBody>
                  <a:tcPr/>
                </a:tc>
                <a:tc>
                  <a:txBody>
                    <a:bodyPr/>
                    <a:lstStyle/>
                    <a:p>
                      <a:r>
                        <a:rPr lang="en-IN" dirty="0"/>
                        <a:t>4</a:t>
                      </a:r>
                    </a:p>
                  </a:txBody>
                  <a:tcPr/>
                </a:tc>
                <a:extLst>
                  <a:ext uri="{0D108BD9-81ED-4DB2-BD59-A6C34878D82A}">
                    <a16:rowId xmlns:a16="http://schemas.microsoft.com/office/drawing/2014/main" val="3153835713"/>
                  </a:ext>
                </a:extLst>
              </a:tr>
              <a:tr h="639216">
                <a:tc>
                  <a:txBody>
                    <a:bodyPr/>
                    <a:lstStyle/>
                    <a:p>
                      <a:r>
                        <a:rPr lang="en-IN" dirty="0"/>
                        <a:t>Number of Training Images</a:t>
                      </a:r>
                    </a:p>
                  </a:txBody>
                  <a:tcPr/>
                </a:tc>
                <a:tc>
                  <a:txBody>
                    <a:bodyPr/>
                    <a:lstStyle/>
                    <a:p>
                      <a:r>
                        <a:rPr lang="en-US" dirty="0"/>
                        <a:t>42,500 images</a:t>
                      </a:r>
                      <a:endParaRPr lang="en-IN" dirty="0"/>
                    </a:p>
                  </a:txBody>
                  <a:tcPr/>
                </a:tc>
                <a:extLst>
                  <a:ext uri="{0D108BD9-81ED-4DB2-BD59-A6C34878D82A}">
                    <a16:rowId xmlns:a16="http://schemas.microsoft.com/office/drawing/2014/main" val="3728047636"/>
                  </a:ext>
                </a:extLst>
              </a:tr>
              <a:tr h="639216">
                <a:tc>
                  <a:txBody>
                    <a:bodyPr/>
                    <a:lstStyle/>
                    <a:p>
                      <a:r>
                        <a:rPr lang="en-IN" dirty="0"/>
                        <a:t>Number of Validation Images</a:t>
                      </a:r>
                    </a:p>
                  </a:txBody>
                  <a:tcPr/>
                </a:tc>
                <a:tc>
                  <a:txBody>
                    <a:bodyPr/>
                    <a:lstStyle/>
                    <a:p>
                      <a:r>
                        <a:rPr lang="en-US" dirty="0"/>
                        <a:t>7,500 images</a:t>
                      </a:r>
                      <a:endParaRPr lang="en-IN" dirty="0"/>
                    </a:p>
                  </a:txBody>
                  <a:tcPr/>
                </a:tc>
                <a:extLst>
                  <a:ext uri="{0D108BD9-81ED-4DB2-BD59-A6C34878D82A}">
                    <a16:rowId xmlns:a16="http://schemas.microsoft.com/office/drawing/2014/main" val="2150795197"/>
                  </a:ext>
                </a:extLst>
              </a:tr>
              <a:tr h="639216">
                <a:tc>
                  <a:txBody>
                    <a:bodyPr/>
                    <a:lstStyle/>
                    <a:p>
                      <a:r>
                        <a:rPr lang="en-IN" dirty="0"/>
                        <a:t>Total Number of Images</a:t>
                      </a:r>
                    </a:p>
                  </a:txBody>
                  <a:tcPr/>
                </a:tc>
                <a:tc>
                  <a:txBody>
                    <a:bodyPr/>
                    <a:lstStyle/>
                    <a:p>
                      <a:r>
                        <a:rPr lang="en-US" dirty="0"/>
                        <a:t>50,000+ images</a:t>
                      </a:r>
                      <a:endParaRPr lang="en-IN" dirty="0"/>
                    </a:p>
                  </a:txBody>
                  <a:tcPr/>
                </a:tc>
                <a:extLst>
                  <a:ext uri="{0D108BD9-81ED-4DB2-BD59-A6C34878D82A}">
                    <a16:rowId xmlns:a16="http://schemas.microsoft.com/office/drawing/2014/main" val="3951281008"/>
                  </a:ext>
                </a:extLst>
              </a:tr>
            </a:tbl>
          </a:graphicData>
        </a:graphic>
      </p:graphicFrame>
      <p:sp>
        <p:nvSpPr>
          <p:cNvPr id="12" name="TextBox 11">
            <a:extLst>
              <a:ext uri="{FF2B5EF4-FFF2-40B4-BE49-F238E27FC236}">
                <a16:creationId xmlns:a16="http://schemas.microsoft.com/office/drawing/2014/main" id="{9108046C-5F78-05A6-8534-FEEAF6088D06}"/>
              </a:ext>
            </a:extLst>
          </p:cNvPr>
          <p:cNvSpPr txBox="1"/>
          <p:nvPr/>
        </p:nvSpPr>
        <p:spPr>
          <a:xfrm>
            <a:off x="845573" y="4592322"/>
            <a:ext cx="6097554" cy="1200329"/>
          </a:xfrm>
          <a:prstGeom prst="rect">
            <a:avLst/>
          </a:prstGeom>
          <a:noFill/>
        </p:spPr>
        <p:txBody>
          <a:bodyPr wrap="square">
            <a:spAutoFit/>
          </a:bodyPr>
          <a:lstStyle/>
          <a:p>
            <a:r>
              <a:rPr lang="en-US" sz="1800" b="1" dirty="0">
                <a:latin typeface="Times New Roman" pitchFamily="18" charset="0"/>
                <a:cs typeface="Times New Roman" pitchFamily="18" charset="0"/>
              </a:rPr>
              <a:t>Algorithms Used:</a:t>
            </a:r>
          </a:p>
          <a:p>
            <a:r>
              <a:rPr lang="en-US" dirty="0">
                <a:latin typeface="Times New Roman" pitchFamily="18" charset="0"/>
                <a:cs typeface="Times New Roman" pitchFamily="18" charset="0"/>
              </a:rPr>
              <a:t>Rescaling, ConvoNet4</a:t>
            </a:r>
            <a:r>
              <a:rPr lang="en-US" sz="1800" dirty="0">
                <a:latin typeface="Times New Roman" pitchFamily="18" charset="0"/>
                <a:cs typeface="Times New Roman" pitchFamily="18" charset="0"/>
              </a:rPr>
              <a:t>.</a:t>
            </a:r>
          </a:p>
          <a:p>
            <a:r>
              <a:rPr lang="en-US" sz="1800" b="1" dirty="0">
                <a:latin typeface="Times New Roman" pitchFamily="18" charset="0"/>
                <a:cs typeface="Times New Roman" pitchFamily="18" charset="0"/>
              </a:rPr>
              <a:t>Frameworks:</a:t>
            </a:r>
          </a:p>
          <a:p>
            <a:r>
              <a:rPr lang="en-US" sz="1800" dirty="0" err="1">
                <a:latin typeface="Times New Roman" pitchFamily="18" charset="0"/>
                <a:cs typeface="Times New Roman" pitchFamily="18" charset="0"/>
              </a:rPr>
              <a:t>Keras</a:t>
            </a:r>
            <a:r>
              <a:rPr lang="en-US" sz="1800" dirty="0">
                <a:latin typeface="Times New Roman" pitchFamily="18" charset="0"/>
                <a:cs typeface="Times New Roman" pitchFamily="18" charset="0"/>
              </a:rPr>
              <a:t>, TensorFlow</a:t>
            </a:r>
            <a:endParaRPr lang="en-US" dirty="0"/>
          </a:p>
        </p:txBody>
      </p:sp>
    </p:spTree>
    <p:extLst>
      <p:ext uri="{BB962C8B-B14F-4D97-AF65-F5344CB8AC3E}">
        <p14:creationId xmlns:p14="http://schemas.microsoft.com/office/powerpoint/2010/main" val="717926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423" y="511277"/>
            <a:ext cx="8719157" cy="795953"/>
          </a:xfrm>
        </p:spPr>
        <p:txBody>
          <a:bodyPr/>
          <a:lstStyle/>
          <a:p>
            <a:r>
              <a:rPr lang="en-IN" dirty="0"/>
              <a:t> </a:t>
            </a:r>
            <a:r>
              <a:rPr lang="en-IN" sz="4400" b="1" dirty="0">
                <a:latin typeface="Times New Roman" panose="02020603050405020304" pitchFamily="18" charset="0"/>
                <a:cs typeface="Times New Roman" panose="02020603050405020304" pitchFamily="18" charset="0"/>
              </a:rPr>
              <a:t>ConvNet4 Architecture</a:t>
            </a:r>
            <a:endParaRPr lang="en-IN" sz="4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0" y="90674"/>
            <a:ext cx="3762900" cy="579027"/>
          </a:xfrm>
          <a:prstGeom prst="rect">
            <a:avLst/>
          </a:prstGeom>
        </p:spPr>
      </p:pic>
      <p:sp>
        <p:nvSpPr>
          <p:cNvPr id="5" name="TextBox 4"/>
          <p:cNvSpPr txBox="1"/>
          <p:nvPr/>
        </p:nvSpPr>
        <p:spPr>
          <a:xfrm>
            <a:off x="845574" y="6162057"/>
            <a:ext cx="8764957" cy="369332"/>
          </a:xfrm>
          <a:prstGeom prst="rect">
            <a:avLst/>
          </a:prstGeom>
          <a:noFill/>
        </p:spPr>
        <p:txBody>
          <a:bodyPr wrap="square">
            <a:spAutoFit/>
          </a:bodyPr>
          <a:lstStyle/>
          <a:p>
            <a:r>
              <a:rPr lang="en-US" dirty="0">
                <a:latin typeface="Times New Roman" panose="02020603050405020304"/>
                <a:cs typeface="Times New Roman" panose="02020603050405020304"/>
              </a:rPr>
              <a:t>10-03-2025                   Review No.2         Batch No.</a:t>
            </a:r>
            <a:r>
              <a:rPr lang="en-IN" dirty="0">
                <a:latin typeface="Times New Roman"/>
                <a:cs typeface="Times New Roman"/>
              </a:rPr>
              <a:t>AG</a:t>
            </a:r>
            <a:r>
              <a:rPr lang="en-US" dirty="0">
                <a:latin typeface="Times New Roman" panose="02020603050405020304"/>
                <a:cs typeface="Times New Roman" panose="02020603050405020304"/>
              </a:rPr>
              <a:t>1         Department of CSE</a:t>
            </a:r>
          </a:p>
        </p:txBody>
      </p:sp>
      <p:sp>
        <p:nvSpPr>
          <p:cNvPr id="6" name="Rectangle 1"/>
          <p:cNvSpPr>
            <a:spLocks noChangeArrowheads="1"/>
          </p:cNvSpPr>
          <p:nvPr/>
        </p:nvSpPr>
        <p:spPr bwMode="auto">
          <a:xfrm rot="10800000" flipV="1">
            <a:off x="845574" y="3244334"/>
            <a:ext cx="104238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0" y="473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9" name="TextBox 8"/>
          <p:cNvSpPr txBox="1"/>
          <p:nvPr/>
        </p:nvSpPr>
        <p:spPr>
          <a:xfrm>
            <a:off x="845573" y="1660849"/>
            <a:ext cx="9949945" cy="387798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 Data Preprocessing &amp; Augmentation</a:t>
            </a:r>
          </a:p>
          <a:p>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Preprocessing Steps includes of the following:</a:t>
            </a:r>
          </a:p>
          <a:p>
            <a:pPr marL="285750" indent="-28575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Displaying Random Images</a:t>
            </a:r>
          </a:p>
          <a:p>
            <a:pPr marL="514350" indent="-51435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Image Resizing and Normalization</a:t>
            </a:r>
          </a:p>
          <a:p>
            <a:pPr marL="514350" indent="-51435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Dataset Splitting (Training, Validation) </a:t>
            </a:r>
          </a:p>
          <a:p>
            <a:pPr marL="514350" indent="-51435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 Data Augmentation</a:t>
            </a:r>
          </a:p>
          <a:p>
            <a:endParaRPr lang="en-US" sz="30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Prepare data for efficient and accurate model training.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779" y="545432"/>
            <a:ext cx="6817896" cy="978568"/>
          </a:xfrm>
        </p:spPr>
        <p:txBody>
          <a:bodyPr/>
          <a:lstStyle/>
          <a:p>
            <a:r>
              <a:rPr lang="en-IN" sz="4400" b="1" dirty="0">
                <a:latin typeface="Times New Roman" panose="02020603050405020304" pitchFamily="18" charset="0"/>
                <a:cs typeface="Times New Roman" panose="02020603050405020304" pitchFamily="18" charset="0"/>
              </a:rPr>
              <a:t>   ConvNet4 Architecture</a:t>
            </a:r>
            <a:endParaRPr lang="en-IN"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90674"/>
            <a:ext cx="3762900" cy="579027"/>
          </a:xfrm>
          <a:prstGeom prst="rect">
            <a:avLst/>
          </a:prstGeom>
        </p:spPr>
      </p:pic>
      <p:sp>
        <p:nvSpPr>
          <p:cNvPr id="18" name="TextBox 17"/>
          <p:cNvSpPr txBox="1"/>
          <p:nvPr/>
        </p:nvSpPr>
        <p:spPr>
          <a:xfrm>
            <a:off x="705852" y="6127902"/>
            <a:ext cx="7980947" cy="646331"/>
          </a:xfrm>
          <a:prstGeom prst="rect">
            <a:avLst/>
          </a:prstGeom>
          <a:noFill/>
        </p:spPr>
        <p:txBody>
          <a:bodyPr wrap="square">
            <a:spAutoFit/>
          </a:bodyPr>
          <a:lstStyle/>
          <a:p>
            <a:r>
              <a:rPr lang="en-US" dirty="0">
                <a:latin typeface="Times New Roman" panose="02020603050405020304"/>
                <a:cs typeface="Times New Roman" panose="02020603050405020304"/>
              </a:rPr>
              <a:t>10-03-2025                   Review No.2         Batch No.</a:t>
            </a:r>
            <a:r>
              <a:rPr lang="en-IN" dirty="0">
                <a:latin typeface="Times New Roman"/>
                <a:cs typeface="Times New Roman"/>
              </a:rPr>
              <a:t>AG</a:t>
            </a:r>
            <a:r>
              <a:rPr lang="en-US" dirty="0">
                <a:latin typeface="Times New Roman" panose="02020603050405020304"/>
                <a:cs typeface="Times New Roman" panose="02020603050405020304"/>
              </a:rPr>
              <a:t>1         Department of CSE</a:t>
            </a:r>
          </a:p>
          <a:p>
            <a:endParaRPr lang="en-US" dirty="0">
              <a:latin typeface="Times New Roman" panose="02020603050405020304"/>
              <a:cs typeface="Times New Roman" panose="02020603050405020304"/>
            </a:endParaRPr>
          </a:p>
        </p:txBody>
      </p:sp>
      <p:sp>
        <p:nvSpPr>
          <p:cNvPr id="5" name="Content Placeholder 4"/>
          <p:cNvSpPr>
            <a:spLocks noGrp="1"/>
          </p:cNvSpPr>
          <p:nvPr>
            <p:ph idx="1"/>
          </p:nvPr>
        </p:nvSpPr>
        <p:spPr>
          <a:xfrm>
            <a:off x="625151" y="1524000"/>
            <a:ext cx="10728649" cy="4316963"/>
          </a:xfrm>
        </p:spPr>
        <p:txBody>
          <a:bodyPr>
            <a:normAutofit fontScale="92500" lnSpcReduction="10000"/>
          </a:bodyPr>
          <a:lstStyle/>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Visualize random images from the dataset to verify content and quality.</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Explanation</a:t>
            </a:r>
            <a:r>
              <a:rPr lang="en-US"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Folder Iteration</a:t>
            </a:r>
            <a:r>
              <a:rPr lang="en-US" dirty="0">
                <a:latin typeface="Times New Roman" panose="02020603050405020304" pitchFamily="18" charset="0"/>
                <a:cs typeface="Times New Roman" panose="02020603050405020304" pitchFamily="18" charset="0"/>
              </a:rPr>
              <a:t>: The system scans the dataset directory and lists all subdirectories. Each subdirectory corresponds to a different class of lung conditions.</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Image Retrieval</a:t>
            </a:r>
            <a:r>
              <a:rPr lang="en-US" dirty="0">
                <a:latin typeface="Times New Roman" panose="02020603050405020304" pitchFamily="18" charset="0"/>
                <a:cs typeface="Times New Roman" panose="02020603050405020304" pitchFamily="18" charset="0"/>
              </a:rPr>
              <a:t>: From each subfolder, the system retrieves the first image for display. This ensures representation from every class.</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Visualization</a:t>
            </a:r>
            <a:r>
              <a:rPr lang="en-US" dirty="0">
                <a:latin typeface="Times New Roman" panose="02020603050405020304" pitchFamily="18" charset="0"/>
                <a:cs typeface="Times New Roman" panose="02020603050405020304" pitchFamily="18" charset="0"/>
              </a:rPr>
              <a:t>: Images are displayed individually with their corresponding class (subfolder) name as the title.</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Verification</a:t>
            </a:r>
            <a:r>
              <a:rPr lang="en-US" dirty="0">
                <a:latin typeface="Times New Roman" panose="02020603050405020304" pitchFamily="18" charset="0"/>
                <a:cs typeface="Times New Roman" panose="02020603050405020304" pitchFamily="18" charset="0"/>
              </a:rPr>
              <a:t>: This step checks the integrity and structure of the dataset, ensuring that:</a:t>
            </a:r>
          </a:p>
          <a:p>
            <a:pPr marL="1143000" lvl="2" indent="-2286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class has image data.</a:t>
            </a:r>
          </a:p>
          <a:p>
            <a:pPr marL="1143000" lvl="2" indent="-2286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no empty or corrupted folders.</a:t>
            </a:r>
          </a:p>
          <a:p>
            <a:pPr marL="1143000" lvl="2" indent="-2286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dataset is ready for preprocessing and model training.</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D94D-8031-E996-6CD4-72D3AA5EA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97A99-CA79-53A8-BD8A-A751AF66254E}"/>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ConvNet4 Architecture</a:t>
            </a:r>
          </a:p>
        </p:txBody>
      </p:sp>
      <p:pic>
        <p:nvPicPr>
          <p:cNvPr id="3" name="Picture 2">
            <a:extLst>
              <a:ext uri="{FF2B5EF4-FFF2-40B4-BE49-F238E27FC236}">
                <a16:creationId xmlns:a16="http://schemas.microsoft.com/office/drawing/2014/main" id="{E9AEF79C-6FBA-FB22-8AFE-4537362015DB}"/>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4AAC37EC-3640-1506-5A0C-E51E7D5B1EC2}"/>
              </a:ext>
            </a:extLst>
          </p:cNvPr>
          <p:cNvSpPr txBox="1"/>
          <p:nvPr/>
        </p:nvSpPr>
        <p:spPr>
          <a:xfrm>
            <a:off x="845574" y="6162057"/>
            <a:ext cx="7887879"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34787B4E-A1A5-D466-99B6-052579BC8EFC}"/>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6" name="TextBox 5">
            <a:extLst>
              <a:ext uri="{FF2B5EF4-FFF2-40B4-BE49-F238E27FC236}">
                <a16:creationId xmlns:a16="http://schemas.microsoft.com/office/drawing/2014/main" id="{08C81377-884A-32C5-CB7E-C6D4E70F2CEF}"/>
              </a:ext>
            </a:extLst>
          </p:cNvPr>
          <p:cNvSpPr txBox="1"/>
          <p:nvPr/>
        </p:nvSpPr>
        <p:spPr>
          <a:xfrm>
            <a:off x="686952" y="1338676"/>
            <a:ext cx="11346427" cy="2523768"/>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Data Preprocessing &amp; Augmentation</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Image Resizing:</a:t>
            </a:r>
            <a:r>
              <a:rPr lang="en-US" sz="2400" dirty="0">
                <a:latin typeface="Times New Roman" panose="02020603050405020304" pitchFamily="18" charset="0"/>
                <a:cs typeface="Times New Roman" panose="02020603050405020304" pitchFamily="18" charset="0"/>
              </a:rPr>
              <a:t> All chest X-ray (CXR) and CT images are resized to </a:t>
            </a:r>
            <a:r>
              <a:rPr lang="en-US" sz="2400" b="1" dirty="0">
                <a:latin typeface="Times New Roman" panose="02020603050405020304" pitchFamily="18" charset="0"/>
                <a:cs typeface="Times New Roman" panose="02020603050405020304" pitchFamily="18" charset="0"/>
              </a:rPr>
              <a:t>64×64 pixels</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Normalization:</a:t>
            </a:r>
            <a:r>
              <a:rPr lang="en-US" sz="2400" dirty="0">
                <a:latin typeface="Times New Roman" panose="02020603050405020304" pitchFamily="18" charset="0"/>
                <a:cs typeface="Times New Roman" panose="02020603050405020304" pitchFamily="18" charset="0"/>
              </a:rPr>
              <a:t> Pixel values are scaled to </a:t>
            </a:r>
            <a:r>
              <a:rPr lang="en-US" sz="2400" b="1" dirty="0">
                <a:latin typeface="Times New Roman" panose="02020603050405020304" pitchFamily="18" charset="0"/>
                <a:cs typeface="Times New Roman" panose="02020603050405020304" pitchFamily="18" charset="0"/>
              </a:rPr>
              <a:t>[0,1]</a:t>
            </a:r>
            <a:r>
              <a:rPr lang="en-US" sz="2400" dirty="0">
                <a:latin typeface="Times New Roman" panose="02020603050405020304" pitchFamily="18" charset="0"/>
                <a:cs typeface="Times New Roman" panose="02020603050405020304" pitchFamily="18" charset="0"/>
              </a:rPr>
              <a:t> to improve training efficiency.</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Augmentation:</a:t>
            </a:r>
            <a:r>
              <a:rPr lang="en-US" sz="2400" dirty="0">
                <a:latin typeface="Times New Roman" panose="02020603050405020304" pitchFamily="18" charset="0"/>
                <a:cs typeface="Times New Roman" panose="02020603050405020304" pitchFamily="18" charset="0"/>
              </a:rPr>
              <a:t> Includes </a:t>
            </a:r>
            <a:r>
              <a:rPr lang="en-US" sz="2400" b="1" dirty="0">
                <a:latin typeface="Times New Roman" panose="02020603050405020304" pitchFamily="18" charset="0"/>
                <a:cs typeface="Times New Roman" panose="02020603050405020304" pitchFamily="18" charset="0"/>
              </a:rPr>
              <a:t>random rotations, translations, shearing, zooming, and horizontal flipping</a:t>
            </a:r>
            <a:r>
              <a:rPr lang="en-US" sz="2400" dirty="0">
                <a:latin typeface="Times New Roman" panose="02020603050405020304" pitchFamily="18" charset="0"/>
                <a:cs typeface="Times New Roman" panose="02020603050405020304" pitchFamily="18" charset="0"/>
              </a:rPr>
              <a:t> to improve model generalization and prevent overfitting.</a:t>
            </a:r>
          </a:p>
          <a:p>
            <a:endParaRPr lang="en-IN" b="1" dirty="0"/>
          </a:p>
          <a:p>
            <a:pPr marL="0" indent="0">
              <a:buNone/>
            </a:pPr>
            <a:endParaRPr lang="en-IN" sz="2000" dirty="0"/>
          </a:p>
        </p:txBody>
      </p:sp>
      <p:pic>
        <p:nvPicPr>
          <p:cNvPr id="24" name="Picture 23">
            <a:extLst>
              <a:ext uri="{FF2B5EF4-FFF2-40B4-BE49-F238E27FC236}">
                <a16:creationId xmlns:a16="http://schemas.microsoft.com/office/drawing/2014/main" id="{F0DCE388-217F-25E5-ACC1-231ED9E497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8678" y="3429000"/>
            <a:ext cx="8119097" cy="2695329"/>
          </a:xfrm>
          <a:prstGeom prst="rect">
            <a:avLst/>
          </a:prstGeom>
          <a:noFill/>
          <a:ln>
            <a:noFill/>
          </a:ln>
        </p:spPr>
      </p:pic>
    </p:spTree>
    <p:extLst>
      <p:ext uri="{BB962C8B-B14F-4D97-AF65-F5344CB8AC3E}">
        <p14:creationId xmlns:p14="http://schemas.microsoft.com/office/powerpoint/2010/main" val="403079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10" y="681037"/>
            <a:ext cx="10515600" cy="579027"/>
          </a:xfrm>
        </p:spPr>
        <p:txBody>
          <a:bodyPr>
            <a:normAutofit fontScale="90000"/>
          </a:bodyPr>
          <a:lstStyle/>
          <a:p>
            <a:r>
              <a:rPr lang="en-IN" b="1" dirty="0"/>
              <a:t>                          </a:t>
            </a:r>
            <a:r>
              <a:rPr lang="en-IN" sz="4400" b="1" dirty="0">
                <a:latin typeface="Times New Roman" panose="02020603050405020304" pitchFamily="18" charset="0"/>
                <a:cs typeface="Times New Roman" panose="02020603050405020304" pitchFamily="18" charset="0"/>
              </a:rPr>
              <a:t> ConvNet4 Architecture</a:t>
            </a:r>
            <a:endParaRPr lang="en-IN" b="1" dirty="0"/>
          </a:p>
        </p:txBody>
      </p:sp>
      <p:pic>
        <p:nvPicPr>
          <p:cNvPr id="4" name="Picture 3"/>
          <p:cNvPicPr>
            <a:picLocks noChangeAspect="1"/>
          </p:cNvPicPr>
          <p:nvPr/>
        </p:nvPicPr>
        <p:blipFill>
          <a:blip r:embed="rId2"/>
          <a:stretch>
            <a:fillRect/>
          </a:stretch>
        </p:blipFill>
        <p:spPr>
          <a:xfrm>
            <a:off x="0" y="90674"/>
            <a:ext cx="3762900" cy="579027"/>
          </a:xfrm>
          <a:prstGeom prst="rect">
            <a:avLst/>
          </a:prstGeom>
        </p:spPr>
      </p:pic>
      <p:sp>
        <p:nvSpPr>
          <p:cNvPr id="6" name="TextBox 5"/>
          <p:cNvSpPr txBox="1"/>
          <p:nvPr/>
        </p:nvSpPr>
        <p:spPr>
          <a:xfrm>
            <a:off x="838200" y="5807631"/>
            <a:ext cx="8062452" cy="646331"/>
          </a:xfrm>
          <a:prstGeom prst="rect">
            <a:avLst/>
          </a:prstGeom>
          <a:noFill/>
        </p:spPr>
        <p:txBody>
          <a:bodyPr wrap="square">
            <a:spAutoFit/>
          </a:bodyPr>
          <a:lstStyle/>
          <a:p>
            <a:r>
              <a:rPr lang="en-US" dirty="0">
                <a:latin typeface="Times New Roman" panose="02020603050405020304"/>
                <a:cs typeface="Times New Roman" panose="02020603050405020304"/>
              </a:rPr>
              <a:t>10-03-2025                   Review No.2         Batch No.</a:t>
            </a:r>
            <a:r>
              <a:rPr lang="en-IN" dirty="0">
                <a:latin typeface="Times New Roman"/>
                <a:cs typeface="Times New Roman"/>
              </a:rPr>
              <a:t>AG</a:t>
            </a:r>
            <a:r>
              <a:rPr lang="en-US" dirty="0">
                <a:latin typeface="Times New Roman" panose="02020603050405020304"/>
                <a:cs typeface="Times New Roman" panose="02020603050405020304"/>
              </a:rPr>
              <a:t>1         Department of CSE</a:t>
            </a:r>
          </a:p>
          <a:p>
            <a:endParaRPr lang="en-US" dirty="0">
              <a:latin typeface="Times New Roman" panose="02020603050405020304"/>
              <a:cs typeface="Times New Roman" panose="02020603050405020304"/>
            </a:endParaRPr>
          </a:p>
        </p:txBody>
      </p:sp>
      <p:sp>
        <p:nvSpPr>
          <p:cNvPr id="5" name="Rectangle 1"/>
          <p:cNvSpPr>
            <a:spLocks noGrp="1" noChangeArrowheads="1"/>
          </p:cNvSpPr>
          <p:nvPr>
            <p:ph idx="1"/>
          </p:nvPr>
        </p:nvSpPr>
        <p:spPr bwMode="auto">
          <a:xfrm>
            <a:off x="838200" y="1632959"/>
            <a:ext cx="10427110" cy="3812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None/>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Augmentation:</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 dataset diversity by applying transformations.</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Reduce overfitting by exposing the model to different perspectives of the same data.</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Why Augment?</a:t>
            </a:r>
            <a:r>
              <a:rPr lang="en-US"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data can hinder model performance.</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Augmentation expands the dataset artificially.</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10" y="681037"/>
            <a:ext cx="10515600" cy="579027"/>
          </a:xfrm>
        </p:spPr>
        <p:txBody>
          <a:bodyPr>
            <a:normAutofit fontScale="90000"/>
          </a:bodyPr>
          <a:lstStyle/>
          <a:p>
            <a:r>
              <a:rPr lang="en-IN" b="1" dirty="0"/>
              <a:t>                         </a:t>
            </a:r>
            <a:r>
              <a:rPr lang="en-IN" sz="4400" b="1" dirty="0">
                <a:latin typeface="Times New Roman" panose="02020603050405020304" pitchFamily="18" charset="0"/>
                <a:cs typeface="Times New Roman" panose="02020603050405020304" pitchFamily="18" charset="0"/>
              </a:rPr>
              <a:t>ConvNet4 Architecture</a:t>
            </a:r>
            <a:endParaRPr lang="en-IN" b="1" dirty="0"/>
          </a:p>
        </p:txBody>
      </p:sp>
      <p:pic>
        <p:nvPicPr>
          <p:cNvPr id="4" name="Picture 3"/>
          <p:cNvPicPr>
            <a:picLocks noChangeAspect="1"/>
          </p:cNvPicPr>
          <p:nvPr/>
        </p:nvPicPr>
        <p:blipFill>
          <a:blip r:embed="rId2"/>
          <a:stretch>
            <a:fillRect/>
          </a:stretch>
        </p:blipFill>
        <p:spPr>
          <a:xfrm>
            <a:off x="0" y="90674"/>
            <a:ext cx="3762900" cy="579027"/>
          </a:xfrm>
          <a:prstGeom prst="rect">
            <a:avLst/>
          </a:prstGeom>
        </p:spPr>
      </p:pic>
      <p:sp>
        <p:nvSpPr>
          <p:cNvPr id="6" name="TextBox 5"/>
          <p:cNvSpPr txBox="1"/>
          <p:nvPr/>
        </p:nvSpPr>
        <p:spPr>
          <a:xfrm>
            <a:off x="838200" y="5807631"/>
            <a:ext cx="8062452" cy="646331"/>
          </a:xfrm>
          <a:prstGeom prst="rect">
            <a:avLst/>
          </a:prstGeom>
          <a:noFill/>
        </p:spPr>
        <p:txBody>
          <a:bodyPr wrap="square">
            <a:spAutoFit/>
          </a:bodyPr>
          <a:lstStyle/>
          <a:p>
            <a:r>
              <a:rPr lang="en-US" dirty="0">
                <a:latin typeface="Times New Roman" panose="02020603050405020304"/>
                <a:cs typeface="Times New Roman" panose="02020603050405020304"/>
              </a:rPr>
              <a:t>10-03-2025                   Review No.2         Batch No.</a:t>
            </a:r>
            <a:r>
              <a:rPr lang="en-IN" dirty="0">
                <a:latin typeface="Times New Roman"/>
                <a:cs typeface="Times New Roman"/>
              </a:rPr>
              <a:t>AG</a:t>
            </a:r>
            <a:r>
              <a:rPr lang="en-US" dirty="0">
                <a:latin typeface="Times New Roman" panose="02020603050405020304"/>
                <a:cs typeface="Times New Roman" panose="02020603050405020304"/>
              </a:rPr>
              <a:t>1         Department of CSE</a:t>
            </a:r>
          </a:p>
          <a:p>
            <a:endParaRPr lang="en-US" dirty="0">
              <a:latin typeface="Times New Roman" panose="02020603050405020304"/>
              <a:cs typeface="Times New Roman" panose="02020603050405020304"/>
            </a:endParaRPr>
          </a:p>
        </p:txBody>
      </p:sp>
      <p:sp>
        <p:nvSpPr>
          <p:cNvPr id="5" name="Rectangle 1"/>
          <p:cNvSpPr>
            <a:spLocks noGrp="1" noChangeArrowheads="1"/>
          </p:cNvSpPr>
          <p:nvPr>
            <p:ph idx="1"/>
          </p:nvPr>
        </p:nvSpPr>
        <p:spPr bwMode="auto">
          <a:xfrm>
            <a:off x="642257" y="1424037"/>
            <a:ext cx="4844143" cy="420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a:buNone/>
            </a:pPr>
            <a:r>
              <a:rPr lang="en-US" b="1" dirty="0">
                <a:latin typeface="Times New Roman" panose="02020603050405020304" pitchFamily="18" charset="0"/>
                <a:cs typeface="Times New Roman" panose="02020603050405020304" pitchFamily="18" charset="0"/>
              </a:rPr>
              <a:t>Impact of Data Augmentation                                    </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Benefits</a:t>
            </a:r>
            <a:r>
              <a:rPr lang="en-US" sz="22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Creates a more diverse dataset.</a:t>
            </a:r>
          </a:p>
          <a:p>
            <a:pPr marL="742950" lvl="1"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Reduces overfitting by making</a:t>
            </a:r>
          </a:p>
          <a:p>
            <a:pPr marL="457200" lvl="1" indent="0">
              <a:buNone/>
            </a:pPr>
            <a:r>
              <a:rPr lang="en-US" sz="2200" dirty="0">
                <a:latin typeface="Times New Roman" panose="02020603050405020304" pitchFamily="18" charset="0"/>
                <a:cs typeface="Times New Roman" panose="02020603050405020304" pitchFamily="18" charset="0"/>
              </a:rPr>
              <a:t>     the model robust to variations.</a:t>
            </a:r>
          </a:p>
          <a:p>
            <a:pPr marL="742950" lvl="1"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Improves generalization to </a:t>
            </a:r>
          </a:p>
          <a:p>
            <a:pPr marL="457200" lvl="1" indent="0">
              <a:buNone/>
            </a:pPr>
            <a:r>
              <a:rPr lang="en-US" sz="2200" dirty="0">
                <a:latin typeface="Times New Roman" panose="02020603050405020304" pitchFamily="18" charset="0"/>
                <a:cs typeface="Times New Roman" panose="02020603050405020304" pitchFamily="18" charset="0"/>
              </a:rPr>
              <a:t>     unseen data.</a:t>
            </a: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Visualization</a:t>
            </a:r>
            <a:r>
              <a:rPr lang="en-US" sz="22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Side-by-side comparison </a:t>
            </a:r>
          </a:p>
          <a:p>
            <a:pPr marL="457200" lvl="1" indent="0">
              <a:buNone/>
            </a:pPr>
            <a:r>
              <a:rPr lang="en-US" sz="2200" dirty="0">
                <a:latin typeface="Times New Roman" panose="02020603050405020304" pitchFamily="18" charset="0"/>
                <a:cs typeface="Times New Roman" panose="02020603050405020304" pitchFamily="18" charset="0"/>
              </a:rPr>
              <a:t>    of original and augmented images.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p:txBody>
      </p:sp>
      <p:pic>
        <p:nvPicPr>
          <p:cNvPr id="11" name="Picture 2" descr="Upload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608" y="1271400"/>
            <a:ext cx="4749115" cy="4245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10" y="681037"/>
            <a:ext cx="10515600" cy="579027"/>
          </a:xfrm>
        </p:spPr>
        <p:txBody>
          <a:bodyPr>
            <a:normAutofit fontScale="90000"/>
          </a:bodyPr>
          <a:lstStyle/>
          <a:p>
            <a:r>
              <a:rPr lang="en-IN" b="1" dirty="0"/>
              <a:t>                           </a:t>
            </a:r>
            <a:r>
              <a:rPr lang="en-IN" sz="4400" b="1" dirty="0">
                <a:latin typeface="Times New Roman" panose="02020603050405020304" pitchFamily="18" charset="0"/>
                <a:cs typeface="Times New Roman" panose="02020603050405020304" pitchFamily="18" charset="0"/>
              </a:rPr>
              <a:t>ConvNet4 Architecture</a:t>
            </a:r>
            <a:endParaRPr lang="en-IN" b="1" dirty="0"/>
          </a:p>
        </p:txBody>
      </p:sp>
      <p:pic>
        <p:nvPicPr>
          <p:cNvPr id="4" name="Picture 3"/>
          <p:cNvPicPr>
            <a:picLocks noChangeAspect="1"/>
          </p:cNvPicPr>
          <p:nvPr/>
        </p:nvPicPr>
        <p:blipFill>
          <a:blip r:embed="rId2"/>
          <a:stretch>
            <a:fillRect/>
          </a:stretch>
        </p:blipFill>
        <p:spPr>
          <a:xfrm>
            <a:off x="0" y="90674"/>
            <a:ext cx="3762900" cy="579027"/>
          </a:xfrm>
          <a:prstGeom prst="rect">
            <a:avLst/>
          </a:prstGeom>
        </p:spPr>
      </p:pic>
      <p:sp>
        <p:nvSpPr>
          <p:cNvPr id="6" name="TextBox 5"/>
          <p:cNvSpPr txBox="1"/>
          <p:nvPr/>
        </p:nvSpPr>
        <p:spPr>
          <a:xfrm>
            <a:off x="749710" y="5979708"/>
            <a:ext cx="8062452" cy="369332"/>
          </a:xfrm>
          <a:prstGeom prst="rect">
            <a:avLst/>
          </a:prstGeom>
          <a:noFill/>
        </p:spPr>
        <p:txBody>
          <a:bodyPr wrap="square">
            <a:spAutoFit/>
          </a:bodyPr>
          <a:lstStyle/>
          <a:p>
            <a:r>
              <a:rPr lang="en-US" dirty="0">
                <a:latin typeface="Times New Roman" panose="02020603050405020304"/>
                <a:cs typeface="Times New Roman" panose="02020603050405020304"/>
              </a:rPr>
              <a:t>10-03-2025                   Review No.2         Batch No.</a:t>
            </a:r>
            <a:r>
              <a:rPr lang="en-IN" dirty="0">
                <a:latin typeface="Times New Roman"/>
                <a:cs typeface="Times New Roman"/>
              </a:rPr>
              <a:t>AG</a:t>
            </a:r>
            <a:r>
              <a:rPr lang="en-US" dirty="0">
                <a:latin typeface="Times New Roman" panose="02020603050405020304"/>
                <a:cs typeface="Times New Roman" panose="02020603050405020304"/>
              </a:rPr>
              <a:t>1         Department of CSE</a:t>
            </a:r>
          </a:p>
        </p:txBody>
      </p:sp>
      <p:sp>
        <p:nvSpPr>
          <p:cNvPr id="5" name="Rectangle 1"/>
          <p:cNvSpPr>
            <a:spLocks noGrp="1" noChangeArrowheads="1"/>
          </p:cNvSpPr>
          <p:nvPr>
            <p:ph idx="1"/>
          </p:nvPr>
        </p:nvSpPr>
        <p:spPr bwMode="auto">
          <a:xfrm>
            <a:off x="3390123" y="2505498"/>
            <a:ext cx="551128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749710" y="886382"/>
            <a:ext cx="10689621"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Augmentation Implementation</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Implementation Strategies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Augment during model training (real-time augmentation).</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 and save augmented data before training.</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Tools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Keras</a:t>
            </a:r>
            <a:r>
              <a:rPr lang="en-US" altLang="en-US" sz="2200" dirty="0">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ImageDataGenerator</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PyTorch</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augmentation libraries.</a:t>
            </a:r>
          </a:p>
          <a:p>
            <a:pPr marL="0" marR="0" lvl="0" indent="0" algn="l" defTabSz="914400" rtl="0" eaLnBrk="0" fontAlgn="base" latinLnBrk="0" hangingPunct="0">
              <a:lnSpc>
                <a:spcPct val="100000"/>
              </a:lnSpc>
              <a:spcBef>
                <a:spcPct val="0"/>
              </a:spcBef>
              <a:spcAft>
                <a:spcPct val="0"/>
              </a:spcAft>
              <a:buClrTx/>
              <a:buSzTx/>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A Survey on AI Techniques for Thoracic Diseases Diagnosis Using Medical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197" y="3339312"/>
            <a:ext cx="9171992" cy="2468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7256-0973-854C-AB59-A5BAB403E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DE676-9037-4AEE-DAC1-067594C3FFE5}"/>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ConvNet4 Architecture</a:t>
            </a:r>
          </a:p>
        </p:txBody>
      </p:sp>
      <p:pic>
        <p:nvPicPr>
          <p:cNvPr id="3" name="Picture 2">
            <a:extLst>
              <a:ext uri="{FF2B5EF4-FFF2-40B4-BE49-F238E27FC236}">
                <a16:creationId xmlns:a16="http://schemas.microsoft.com/office/drawing/2014/main" id="{57D01E0F-4A1A-F8B1-30C4-E19D0AC4347D}"/>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D612BB80-CC9B-6E2C-1B13-0FBA9983CA44}"/>
              </a:ext>
            </a:extLst>
          </p:cNvPr>
          <p:cNvSpPr txBox="1"/>
          <p:nvPr/>
        </p:nvSpPr>
        <p:spPr>
          <a:xfrm>
            <a:off x="845573" y="6234405"/>
            <a:ext cx="7897211"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1575FB6C-AB9C-BCD9-882A-70E993DEF1DB}"/>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6" name="TextBox 5">
            <a:extLst>
              <a:ext uri="{FF2B5EF4-FFF2-40B4-BE49-F238E27FC236}">
                <a16:creationId xmlns:a16="http://schemas.microsoft.com/office/drawing/2014/main" id="{FE6F8EDE-9119-9F14-B4ED-3F4A94198332}"/>
              </a:ext>
            </a:extLst>
          </p:cNvPr>
          <p:cNvSpPr txBox="1"/>
          <p:nvPr/>
        </p:nvSpPr>
        <p:spPr>
          <a:xfrm>
            <a:off x="686952" y="1338676"/>
            <a:ext cx="11346427" cy="400110"/>
          </a:xfrm>
          <a:prstGeom prst="rect">
            <a:avLst/>
          </a:prstGeom>
          <a:noFill/>
        </p:spPr>
        <p:txBody>
          <a:bodyPr wrap="square">
            <a:spAutoFit/>
          </a:bodyPr>
          <a:lstStyle/>
          <a:p>
            <a:pPr marL="0" indent="0">
              <a:buNone/>
            </a:pPr>
            <a:endParaRPr lang="en-IN" sz="2000" dirty="0"/>
          </a:p>
        </p:txBody>
      </p:sp>
      <p:graphicFrame>
        <p:nvGraphicFramePr>
          <p:cNvPr id="11" name="Table 10">
            <a:extLst>
              <a:ext uri="{FF2B5EF4-FFF2-40B4-BE49-F238E27FC236}">
                <a16:creationId xmlns:a16="http://schemas.microsoft.com/office/drawing/2014/main" id="{95D36F06-7133-54F7-E05C-1EC3255243F8}"/>
              </a:ext>
            </a:extLst>
          </p:cNvPr>
          <p:cNvGraphicFramePr>
            <a:graphicFrameLocks noGrp="1"/>
          </p:cNvGraphicFramePr>
          <p:nvPr>
            <p:extLst>
              <p:ext uri="{D42A27DB-BD31-4B8C-83A1-F6EECF244321}">
                <p14:modId xmlns:p14="http://schemas.microsoft.com/office/powerpoint/2010/main" val="1756644618"/>
              </p:ext>
            </p:extLst>
          </p:nvPr>
        </p:nvGraphicFramePr>
        <p:xfrm>
          <a:off x="1387152" y="1628812"/>
          <a:ext cx="9181323" cy="4572158"/>
        </p:xfrm>
        <a:graphic>
          <a:graphicData uri="http://schemas.openxmlformats.org/drawingml/2006/table">
            <a:tbl>
              <a:tblPr>
                <a:tableStyleId>{69CF1AB2-1976-4502-BF36-3FF5EA218861}</a:tableStyleId>
              </a:tblPr>
              <a:tblGrid>
                <a:gridCol w="2404690">
                  <a:extLst>
                    <a:ext uri="{9D8B030D-6E8A-4147-A177-3AD203B41FA5}">
                      <a16:colId xmlns:a16="http://schemas.microsoft.com/office/drawing/2014/main" val="3344949352"/>
                    </a:ext>
                  </a:extLst>
                </a:gridCol>
                <a:gridCol w="2404690">
                  <a:extLst>
                    <a:ext uri="{9D8B030D-6E8A-4147-A177-3AD203B41FA5}">
                      <a16:colId xmlns:a16="http://schemas.microsoft.com/office/drawing/2014/main" val="123280196"/>
                    </a:ext>
                  </a:extLst>
                </a:gridCol>
                <a:gridCol w="2404690">
                  <a:extLst>
                    <a:ext uri="{9D8B030D-6E8A-4147-A177-3AD203B41FA5}">
                      <a16:colId xmlns:a16="http://schemas.microsoft.com/office/drawing/2014/main" val="3629328676"/>
                    </a:ext>
                  </a:extLst>
                </a:gridCol>
                <a:gridCol w="1967253">
                  <a:extLst>
                    <a:ext uri="{9D8B030D-6E8A-4147-A177-3AD203B41FA5}">
                      <a16:colId xmlns:a16="http://schemas.microsoft.com/office/drawing/2014/main" val="1380688564"/>
                    </a:ext>
                  </a:extLst>
                </a:gridCol>
              </a:tblGrid>
              <a:tr h="333222">
                <a:tc>
                  <a:txBody>
                    <a:bodyPr/>
                    <a:lstStyle/>
                    <a:p>
                      <a:r>
                        <a:rPr lang="en-US" sz="1600" b="1"/>
                        <a:t>Layer</a:t>
                      </a:r>
                      <a:endParaRPr lang="en-US" sz="1600"/>
                    </a:p>
                  </a:txBody>
                  <a:tcPr marL="79115" marR="79115" marT="39558" marB="39558" anchor="ctr"/>
                </a:tc>
                <a:tc>
                  <a:txBody>
                    <a:bodyPr/>
                    <a:lstStyle/>
                    <a:p>
                      <a:r>
                        <a:rPr lang="en-US" sz="1600" b="1"/>
                        <a:t>Type</a:t>
                      </a:r>
                      <a:endParaRPr lang="en-US" sz="1600"/>
                    </a:p>
                  </a:txBody>
                  <a:tcPr marL="79115" marR="79115" marT="39558" marB="39558" anchor="ctr"/>
                </a:tc>
                <a:tc>
                  <a:txBody>
                    <a:bodyPr/>
                    <a:lstStyle/>
                    <a:p>
                      <a:r>
                        <a:rPr lang="en-US" sz="1600" b="1"/>
                        <a:t>Output Shape</a:t>
                      </a:r>
                      <a:endParaRPr lang="en-US" sz="1600"/>
                    </a:p>
                  </a:txBody>
                  <a:tcPr marL="79115" marR="79115" marT="39558" marB="39558" anchor="ctr"/>
                </a:tc>
                <a:tc>
                  <a:txBody>
                    <a:bodyPr/>
                    <a:lstStyle/>
                    <a:p>
                      <a:r>
                        <a:rPr lang="en-US" sz="1600" b="1"/>
                        <a:t>Parameters</a:t>
                      </a:r>
                      <a:endParaRPr lang="en-US" sz="1600"/>
                    </a:p>
                  </a:txBody>
                  <a:tcPr marL="79115" marR="79115" marT="39558" marB="39558" anchor="ctr"/>
                </a:tc>
                <a:extLst>
                  <a:ext uri="{0D108BD9-81ED-4DB2-BD59-A6C34878D82A}">
                    <a16:rowId xmlns:a16="http://schemas.microsoft.com/office/drawing/2014/main" val="1816611207"/>
                  </a:ext>
                </a:extLst>
              </a:tr>
              <a:tr h="333222">
                <a:tc>
                  <a:txBody>
                    <a:bodyPr/>
                    <a:lstStyle/>
                    <a:p>
                      <a:r>
                        <a:rPr lang="en-US" sz="1600" b="1" dirty="0"/>
                        <a:t>Input Layer</a:t>
                      </a:r>
                      <a:endParaRPr lang="en-US" sz="1600" dirty="0"/>
                    </a:p>
                  </a:txBody>
                  <a:tcPr marL="79115" marR="79115" marT="39558" marB="39558" anchor="ctr"/>
                </a:tc>
                <a:tc>
                  <a:txBody>
                    <a:bodyPr/>
                    <a:lstStyle/>
                    <a:p>
                      <a:r>
                        <a:rPr lang="en-US" sz="1600"/>
                        <a:t>Grayscale Image</a:t>
                      </a:r>
                    </a:p>
                  </a:txBody>
                  <a:tcPr marL="79115" marR="79115" marT="39558" marB="39558" anchor="ctr"/>
                </a:tc>
                <a:tc>
                  <a:txBody>
                    <a:bodyPr/>
                    <a:lstStyle/>
                    <a:p>
                      <a:r>
                        <a:rPr lang="en-US" sz="1600"/>
                        <a:t>(64,64,1)</a:t>
                      </a:r>
                    </a:p>
                  </a:txBody>
                  <a:tcPr marL="79115" marR="79115" marT="39558" marB="39558" anchor="ctr"/>
                </a:tc>
                <a:tc>
                  <a:txBody>
                    <a:bodyPr/>
                    <a:lstStyle/>
                    <a:p>
                      <a:r>
                        <a:rPr lang="en-US" sz="1600"/>
                        <a:t>0</a:t>
                      </a:r>
                    </a:p>
                  </a:txBody>
                  <a:tcPr marL="79115" marR="79115" marT="39558" marB="39558" anchor="ctr"/>
                </a:tc>
                <a:extLst>
                  <a:ext uri="{0D108BD9-81ED-4DB2-BD59-A6C34878D82A}">
                    <a16:rowId xmlns:a16="http://schemas.microsoft.com/office/drawing/2014/main" val="1201826699"/>
                  </a:ext>
                </a:extLst>
              </a:tr>
              <a:tr h="584813">
                <a:tc>
                  <a:txBody>
                    <a:bodyPr/>
                    <a:lstStyle/>
                    <a:p>
                      <a:r>
                        <a:rPr lang="en-US" sz="1600" b="1" dirty="0"/>
                        <a:t>Conv2D-1</a:t>
                      </a:r>
                      <a:endParaRPr lang="en-US" sz="1600" dirty="0"/>
                    </a:p>
                  </a:txBody>
                  <a:tcPr marL="79115" marR="79115" marT="39558" marB="39558" anchor="ctr"/>
                </a:tc>
                <a:tc>
                  <a:txBody>
                    <a:bodyPr/>
                    <a:lstStyle/>
                    <a:p>
                      <a:r>
                        <a:rPr lang="en-US" sz="1600" dirty="0"/>
                        <a:t>32 Filters, 3×3 Kernel, </a:t>
                      </a:r>
                      <a:r>
                        <a:rPr lang="en-US" sz="1600" dirty="0" err="1"/>
                        <a:t>ReLU</a:t>
                      </a:r>
                      <a:endParaRPr lang="en-US" sz="1600" dirty="0"/>
                    </a:p>
                  </a:txBody>
                  <a:tcPr marL="79115" marR="79115" marT="39558" marB="39558" anchor="ctr"/>
                </a:tc>
                <a:tc>
                  <a:txBody>
                    <a:bodyPr/>
                    <a:lstStyle/>
                    <a:p>
                      <a:r>
                        <a:rPr lang="en-US" sz="1600" dirty="0"/>
                        <a:t>(62,62,32)</a:t>
                      </a:r>
                    </a:p>
                  </a:txBody>
                  <a:tcPr marL="79115" marR="79115" marT="39558" marB="39558" anchor="ctr"/>
                </a:tc>
                <a:tc>
                  <a:txBody>
                    <a:bodyPr/>
                    <a:lstStyle/>
                    <a:p>
                      <a:r>
                        <a:rPr lang="en-US" sz="1600"/>
                        <a:t>320</a:t>
                      </a:r>
                    </a:p>
                  </a:txBody>
                  <a:tcPr marL="79115" marR="79115" marT="39558" marB="39558" anchor="ctr"/>
                </a:tc>
                <a:extLst>
                  <a:ext uri="{0D108BD9-81ED-4DB2-BD59-A6C34878D82A}">
                    <a16:rowId xmlns:a16="http://schemas.microsoft.com/office/drawing/2014/main" val="2289420060"/>
                  </a:ext>
                </a:extLst>
              </a:tr>
              <a:tr h="333222">
                <a:tc>
                  <a:txBody>
                    <a:bodyPr/>
                    <a:lstStyle/>
                    <a:p>
                      <a:r>
                        <a:rPr lang="en-US" sz="1600" b="1"/>
                        <a:t>MaxPooling2D-1</a:t>
                      </a:r>
                      <a:endParaRPr lang="en-US" sz="1600"/>
                    </a:p>
                  </a:txBody>
                  <a:tcPr marL="79115" marR="79115" marT="39558" marB="39558" anchor="ctr"/>
                </a:tc>
                <a:tc>
                  <a:txBody>
                    <a:bodyPr/>
                    <a:lstStyle/>
                    <a:p>
                      <a:r>
                        <a:rPr lang="en-US" sz="1600" dirty="0"/>
                        <a:t>2×2 Pooling</a:t>
                      </a:r>
                    </a:p>
                  </a:txBody>
                  <a:tcPr marL="79115" marR="79115" marT="39558" marB="39558" anchor="ctr"/>
                </a:tc>
                <a:tc>
                  <a:txBody>
                    <a:bodyPr/>
                    <a:lstStyle/>
                    <a:p>
                      <a:r>
                        <a:rPr lang="en-US" sz="1600"/>
                        <a:t>(31,31,32)</a:t>
                      </a:r>
                    </a:p>
                  </a:txBody>
                  <a:tcPr marL="79115" marR="79115" marT="39558" marB="39558" anchor="ctr"/>
                </a:tc>
                <a:tc>
                  <a:txBody>
                    <a:bodyPr/>
                    <a:lstStyle/>
                    <a:p>
                      <a:r>
                        <a:rPr lang="en-US" sz="1600"/>
                        <a:t>0</a:t>
                      </a:r>
                    </a:p>
                  </a:txBody>
                  <a:tcPr marL="79115" marR="79115" marT="39558" marB="39558" anchor="ctr"/>
                </a:tc>
                <a:extLst>
                  <a:ext uri="{0D108BD9-81ED-4DB2-BD59-A6C34878D82A}">
                    <a16:rowId xmlns:a16="http://schemas.microsoft.com/office/drawing/2014/main" val="3481601794"/>
                  </a:ext>
                </a:extLst>
              </a:tr>
              <a:tr h="584813">
                <a:tc>
                  <a:txBody>
                    <a:bodyPr/>
                    <a:lstStyle/>
                    <a:p>
                      <a:r>
                        <a:rPr lang="en-US" sz="1600" b="1" dirty="0"/>
                        <a:t>Conv2D-2</a:t>
                      </a:r>
                      <a:endParaRPr lang="en-US" sz="1600" dirty="0"/>
                    </a:p>
                  </a:txBody>
                  <a:tcPr marL="79115" marR="79115" marT="39558" marB="39558" anchor="ctr"/>
                </a:tc>
                <a:tc>
                  <a:txBody>
                    <a:bodyPr/>
                    <a:lstStyle/>
                    <a:p>
                      <a:r>
                        <a:rPr lang="en-US" sz="1600" dirty="0"/>
                        <a:t>64 Filters, 3×3 Kernel, </a:t>
                      </a:r>
                      <a:r>
                        <a:rPr lang="en-US" sz="1600" dirty="0" err="1"/>
                        <a:t>ReLU</a:t>
                      </a:r>
                      <a:endParaRPr lang="en-US" sz="1600" dirty="0"/>
                    </a:p>
                  </a:txBody>
                  <a:tcPr marL="79115" marR="79115" marT="39558" marB="39558" anchor="ctr"/>
                </a:tc>
                <a:tc>
                  <a:txBody>
                    <a:bodyPr/>
                    <a:lstStyle/>
                    <a:p>
                      <a:r>
                        <a:rPr lang="en-US" sz="1600"/>
                        <a:t>(29,29,64)</a:t>
                      </a:r>
                    </a:p>
                  </a:txBody>
                  <a:tcPr marL="79115" marR="79115" marT="39558" marB="39558" anchor="ctr"/>
                </a:tc>
                <a:tc>
                  <a:txBody>
                    <a:bodyPr/>
                    <a:lstStyle/>
                    <a:p>
                      <a:r>
                        <a:rPr lang="en-US" sz="1600"/>
                        <a:t>18496</a:t>
                      </a:r>
                    </a:p>
                  </a:txBody>
                  <a:tcPr marL="79115" marR="79115" marT="39558" marB="39558" anchor="ctr"/>
                </a:tc>
                <a:extLst>
                  <a:ext uri="{0D108BD9-81ED-4DB2-BD59-A6C34878D82A}">
                    <a16:rowId xmlns:a16="http://schemas.microsoft.com/office/drawing/2014/main" val="3591035109"/>
                  </a:ext>
                </a:extLst>
              </a:tr>
              <a:tr h="333222">
                <a:tc>
                  <a:txBody>
                    <a:bodyPr/>
                    <a:lstStyle/>
                    <a:p>
                      <a:r>
                        <a:rPr lang="en-US" sz="1600" b="1"/>
                        <a:t>MaxPooling2D-2</a:t>
                      </a:r>
                      <a:endParaRPr lang="en-US" sz="1600"/>
                    </a:p>
                  </a:txBody>
                  <a:tcPr marL="79115" marR="79115" marT="39558" marB="39558" anchor="ctr"/>
                </a:tc>
                <a:tc>
                  <a:txBody>
                    <a:bodyPr/>
                    <a:lstStyle/>
                    <a:p>
                      <a:r>
                        <a:rPr lang="en-US" sz="1600"/>
                        <a:t>2×2 Pooling</a:t>
                      </a:r>
                    </a:p>
                  </a:txBody>
                  <a:tcPr marL="79115" marR="79115" marT="39558" marB="39558" anchor="ctr"/>
                </a:tc>
                <a:tc>
                  <a:txBody>
                    <a:bodyPr/>
                    <a:lstStyle/>
                    <a:p>
                      <a:r>
                        <a:rPr lang="en-US" sz="1600"/>
                        <a:t>(14,14,64)</a:t>
                      </a:r>
                    </a:p>
                  </a:txBody>
                  <a:tcPr marL="79115" marR="79115" marT="39558" marB="39558" anchor="ctr"/>
                </a:tc>
                <a:tc>
                  <a:txBody>
                    <a:bodyPr/>
                    <a:lstStyle/>
                    <a:p>
                      <a:r>
                        <a:rPr lang="en-US" sz="1600"/>
                        <a:t>0</a:t>
                      </a:r>
                    </a:p>
                  </a:txBody>
                  <a:tcPr marL="79115" marR="79115" marT="39558" marB="39558" anchor="ctr"/>
                </a:tc>
                <a:extLst>
                  <a:ext uri="{0D108BD9-81ED-4DB2-BD59-A6C34878D82A}">
                    <a16:rowId xmlns:a16="http://schemas.microsoft.com/office/drawing/2014/main" val="1436508079"/>
                  </a:ext>
                </a:extLst>
              </a:tr>
              <a:tr h="333222">
                <a:tc>
                  <a:txBody>
                    <a:bodyPr/>
                    <a:lstStyle/>
                    <a:p>
                      <a:r>
                        <a:rPr lang="en-US" sz="1600" b="1"/>
                        <a:t>Flatten Layer</a:t>
                      </a:r>
                      <a:endParaRPr lang="en-US" sz="1600"/>
                    </a:p>
                  </a:txBody>
                  <a:tcPr marL="79115" marR="79115" marT="39558" marB="39558" anchor="ctr"/>
                </a:tc>
                <a:tc>
                  <a:txBody>
                    <a:bodyPr/>
                    <a:lstStyle/>
                    <a:p>
                      <a:r>
                        <a:rPr lang="fr-FR" sz="1600"/>
                        <a:t>Converts 3D Matrix to 1D</a:t>
                      </a:r>
                    </a:p>
                  </a:txBody>
                  <a:tcPr marL="79115" marR="79115" marT="39558" marB="39558" anchor="ctr"/>
                </a:tc>
                <a:tc>
                  <a:txBody>
                    <a:bodyPr/>
                    <a:lstStyle/>
                    <a:p>
                      <a:r>
                        <a:rPr lang="en-US" sz="1600"/>
                        <a:t>(12544,)</a:t>
                      </a:r>
                    </a:p>
                  </a:txBody>
                  <a:tcPr marL="79115" marR="79115" marT="39558" marB="39558" anchor="ctr"/>
                </a:tc>
                <a:tc>
                  <a:txBody>
                    <a:bodyPr/>
                    <a:lstStyle/>
                    <a:p>
                      <a:r>
                        <a:rPr lang="en-US" sz="1600"/>
                        <a:t>0</a:t>
                      </a:r>
                    </a:p>
                  </a:txBody>
                  <a:tcPr marL="79115" marR="79115" marT="39558" marB="39558" anchor="ctr"/>
                </a:tc>
                <a:extLst>
                  <a:ext uri="{0D108BD9-81ED-4DB2-BD59-A6C34878D82A}">
                    <a16:rowId xmlns:a16="http://schemas.microsoft.com/office/drawing/2014/main" val="1791822803"/>
                  </a:ext>
                </a:extLst>
              </a:tr>
              <a:tr h="584813">
                <a:tc>
                  <a:txBody>
                    <a:bodyPr/>
                    <a:lstStyle/>
                    <a:p>
                      <a:r>
                        <a:rPr lang="en-US" sz="1600" b="1" dirty="0"/>
                        <a:t>Dense Layer-1</a:t>
                      </a:r>
                      <a:endParaRPr lang="en-US" sz="1600" dirty="0"/>
                    </a:p>
                  </a:txBody>
                  <a:tcPr marL="79115" marR="79115" marT="39558" marB="39558" anchor="ctr"/>
                </a:tc>
                <a:tc>
                  <a:txBody>
                    <a:bodyPr/>
                    <a:lstStyle/>
                    <a:p>
                      <a:r>
                        <a:rPr lang="en-US" sz="1600"/>
                        <a:t>Fully Connected (128 Neurons, ReLU)</a:t>
                      </a:r>
                    </a:p>
                  </a:txBody>
                  <a:tcPr marL="79115" marR="79115" marT="39558" marB="39558" anchor="ctr"/>
                </a:tc>
                <a:tc>
                  <a:txBody>
                    <a:bodyPr/>
                    <a:lstStyle/>
                    <a:p>
                      <a:r>
                        <a:rPr lang="en-US" sz="1600"/>
                        <a:t>(128,)</a:t>
                      </a:r>
                    </a:p>
                  </a:txBody>
                  <a:tcPr marL="79115" marR="79115" marT="39558" marB="39558" anchor="ctr"/>
                </a:tc>
                <a:tc>
                  <a:txBody>
                    <a:bodyPr/>
                    <a:lstStyle/>
                    <a:p>
                      <a:r>
                        <a:rPr lang="en-US" sz="1600"/>
                        <a:t>1,606,080</a:t>
                      </a:r>
                    </a:p>
                  </a:txBody>
                  <a:tcPr marL="79115" marR="79115" marT="39558" marB="39558" anchor="ctr"/>
                </a:tc>
                <a:extLst>
                  <a:ext uri="{0D108BD9-81ED-4DB2-BD59-A6C34878D82A}">
                    <a16:rowId xmlns:a16="http://schemas.microsoft.com/office/drawing/2014/main" val="2701423557"/>
                  </a:ext>
                </a:extLst>
              </a:tr>
              <a:tr h="584813">
                <a:tc>
                  <a:txBody>
                    <a:bodyPr/>
                    <a:lstStyle/>
                    <a:p>
                      <a:r>
                        <a:rPr lang="en-US" sz="1600" b="1"/>
                        <a:t>Dropout</a:t>
                      </a:r>
                      <a:endParaRPr lang="en-US" sz="1600"/>
                    </a:p>
                  </a:txBody>
                  <a:tcPr marL="79115" marR="79115" marT="39558" marB="39558" anchor="ctr"/>
                </a:tc>
                <a:tc>
                  <a:txBody>
                    <a:bodyPr/>
                    <a:lstStyle/>
                    <a:p>
                      <a:r>
                        <a:rPr lang="en-US" sz="1600"/>
                        <a:t>Regularization (Dropout Rate: 0.5)</a:t>
                      </a:r>
                    </a:p>
                  </a:txBody>
                  <a:tcPr marL="79115" marR="79115" marT="39558" marB="39558" anchor="ctr"/>
                </a:tc>
                <a:tc>
                  <a:txBody>
                    <a:bodyPr/>
                    <a:lstStyle/>
                    <a:p>
                      <a:r>
                        <a:rPr lang="en-US" sz="1600"/>
                        <a:t>(128,)</a:t>
                      </a:r>
                    </a:p>
                  </a:txBody>
                  <a:tcPr marL="79115" marR="79115" marT="39558" marB="39558" anchor="ctr"/>
                </a:tc>
                <a:tc>
                  <a:txBody>
                    <a:bodyPr/>
                    <a:lstStyle/>
                    <a:p>
                      <a:r>
                        <a:rPr lang="en-US" sz="1600"/>
                        <a:t>0</a:t>
                      </a:r>
                    </a:p>
                  </a:txBody>
                  <a:tcPr marL="79115" marR="79115" marT="39558" marB="39558" anchor="ctr"/>
                </a:tc>
                <a:extLst>
                  <a:ext uri="{0D108BD9-81ED-4DB2-BD59-A6C34878D82A}">
                    <a16:rowId xmlns:a16="http://schemas.microsoft.com/office/drawing/2014/main" val="3112119229"/>
                  </a:ext>
                </a:extLst>
              </a:tr>
              <a:tr h="498681">
                <a:tc>
                  <a:txBody>
                    <a:bodyPr/>
                    <a:lstStyle/>
                    <a:p>
                      <a:r>
                        <a:rPr lang="en-US" sz="1600" b="1"/>
                        <a:t>Output Layer</a:t>
                      </a:r>
                      <a:endParaRPr lang="en-US" sz="1600"/>
                    </a:p>
                  </a:txBody>
                  <a:tcPr marL="79115" marR="79115" marT="39558" marB="39558" anchor="ctr"/>
                </a:tc>
                <a:tc>
                  <a:txBody>
                    <a:bodyPr/>
                    <a:lstStyle/>
                    <a:p>
                      <a:r>
                        <a:rPr lang="en-US" sz="1600"/>
                        <a:t>Softmax Activation (4 Classes)</a:t>
                      </a:r>
                    </a:p>
                  </a:txBody>
                  <a:tcPr marL="79115" marR="79115" marT="39558" marB="39558" anchor="ctr"/>
                </a:tc>
                <a:tc>
                  <a:txBody>
                    <a:bodyPr/>
                    <a:lstStyle/>
                    <a:p>
                      <a:r>
                        <a:rPr lang="en-US" sz="1600"/>
                        <a:t>(4,)</a:t>
                      </a:r>
                    </a:p>
                  </a:txBody>
                  <a:tcPr marL="79115" marR="79115" marT="39558" marB="39558" anchor="ctr"/>
                </a:tc>
                <a:tc>
                  <a:txBody>
                    <a:bodyPr/>
                    <a:lstStyle/>
                    <a:p>
                      <a:r>
                        <a:rPr lang="en-US" sz="1600" dirty="0"/>
                        <a:t>387</a:t>
                      </a:r>
                    </a:p>
                  </a:txBody>
                  <a:tcPr marL="79115" marR="79115" marT="39558" marB="39558" anchor="ctr"/>
                </a:tc>
                <a:extLst>
                  <a:ext uri="{0D108BD9-81ED-4DB2-BD59-A6C34878D82A}">
                    <a16:rowId xmlns:a16="http://schemas.microsoft.com/office/drawing/2014/main" val="2668486835"/>
                  </a:ext>
                </a:extLst>
              </a:tr>
            </a:tbl>
          </a:graphicData>
        </a:graphic>
      </p:graphicFrame>
      <p:sp>
        <p:nvSpPr>
          <p:cNvPr id="12" name="Rectangle 4">
            <a:extLst>
              <a:ext uri="{FF2B5EF4-FFF2-40B4-BE49-F238E27FC236}">
                <a16:creationId xmlns:a16="http://schemas.microsoft.com/office/drawing/2014/main" id="{83665925-FC32-5900-CBCD-5AFEA2DD2E18}"/>
              </a:ext>
            </a:extLst>
          </p:cNvPr>
          <p:cNvSpPr>
            <a:spLocks noChangeArrowheads="1"/>
          </p:cNvSpPr>
          <p:nvPr/>
        </p:nvSpPr>
        <p:spPr bwMode="auto">
          <a:xfrm>
            <a:off x="845573" y="1200177"/>
            <a:ext cx="263790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Model Architecture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042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3D709F-187D-0B5C-17EC-10BD4100EAD3}"/>
              </a:ext>
            </a:extLst>
          </p:cNvPr>
          <p:cNvPicPr>
            <a:picLocks noChangeAspect="1"/>
          </p:cNvPicPr>
          <p:nvPr/>
        </p:nvPicPr>
        <p:blipFill>
          <a:blip r:embed="rId2"/>
          <a:stretch>
            <a:fillRect/>
          </a:stretch>
        </p:blipFill>
        <p:spPr>
          <a:xfrm>
            <a:off x="0" y="90674"/>
            <a:ext cx="3762900" cy="579027"/>
          </a:xfrm>
          <a:prstGeom prst="rect">
            <a:avLst/>
          </a:prstGeom>
        </p:spPr>
      </p:pic>
      <p:sp>
        <p:nvSpPr>
          <p:cNvPr id="4" name="TextBox 3">
            <a:extLst>
              <a:ext uri="{FF2B5EF4-FFF2-40B4-BE49-F238E27FC236}">
                <a16:creationId xmlns:a16="http://schemas.microsoft.com/office/drawing/2014/main" id="{507A05F4-8B97-BB31-FC1B-19CF6BBD110D}"/>
              </a:ext>
            </a:extLst>
          </p:cNvPr>
          <p:cNvSpPr txBox="1"/>
          <p:nvPr/>
        </p:nvSpPr>
        <p:spPr>
          <a:xfrm>
            <a:off x="3331065" y="400959"/>
            <a:ext cx="4267200"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       OUTLINE</a:t>
            </a:r>
            <a:endParaRPr lang="en-IN" sz="4400" dirty="0"/>
          </a:p>
        </p:txBody>
      </p:sp>
      <p:sp>
        <p:nvSpPr>
          <p:cNvPr id="6" name="TextBox 5">
            <a:extLst>
              <a:ext uri="{FF2B5EF4-FFF2-40B4-BE49-F238E27FC236}">
                <a16:creationId xmlns:a16="http://schemas.microsoft.com/office/drawing/2014/main" id="{B3AC6A07-574D-1BA4-8088-5994BD0CC5CE}"/>
              </a:ext>
            </a:extLst>
          </p:cNvPr>
          <p:cNvSpPr txBox="1"/>
          <p:nvPr/>
        </p:nvSpPr>
        <p:spPr>
          <a:xfrm>
            <a:off x="721895" y="979986"/>
            <a:ext cx="9905673" cy="5632311"/>
          </a:xfrm>
          <a:prstGeom prst="rect">
            <a:avLst/>
          </a:prstGeom>
          <a:noFill/>
        </p:spPr>
        <p:txBody>
          <a:bodyPr wrap="square">
            <a:spAutoFit/>
          </a:bodyPr>
          <a:lstStyle/>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Introduction </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Research Gaps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Objectives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Block Diagram / Flow Diagram</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Methodology</a:t>
            </a:r>
          </a:p>
          <a:p>
            <a:pPr marL="514350" indent="-514350">
              <a:buFont typeface="+mj-lt"/>
              <a:buAutoNum type="arabicPeriod"/>
            </a:pPr>
            <a:r>
              <a:rPr lang="en-US" sz="2400" dirty="0">
                <a:latin typeface="Times New Roman" panose="02020603050405020304" pitchFamily="18" charset="0"/>
                <a:cs typeface="Times New Roman" panose="02020603050405020304" pitchFamily="18" charset="0"/>
              </a:rPr>
              <a:t>Implementation</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Challenges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Result and Analysis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Conclusion and Future Scope</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References</a:t>
            </a:r>
          </a:p>
          <a:p>
            <a:pPr marL="514350" indent="-514350">
              <a:buFont typeface="+mj-lt"/>
              <a:buAutoNum type="arabicPeriod"/>
            </a:pPr>
            <a:r>
              <a:rPr lang="en-IN" sz="2400" dirty="0">
                <a:latin typeface="Times New Roman" panose="02020603050405020304" pitchFamily="18" charset="0"/>
                <a:cs typeface="Times New Roman" panose="02020603050405020304" pitchFamily="18" charset="0"/>
              </a:rPr>
              <a:t>Acknowledgements</a:t>
            </a:r>
          </a:p>
          <a:p>
            <a:pPr marL="514350" indent="-514350">
              <a:buFont typeface="+mj-lt"/>
              <a:buAutoNum type="arabicPeriod"/>
            </a:pP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3A8ADC3-7B94-162A-7A45-391171FABCF9}"/>
              </a:ext>
            </a:extLst>
          </p:cNvPr>
          <p:cNvSpPr txBox="1"/>
          <p:nvPr/>
        </p:nvSpPr>
        <p:spPr>
          <a:xfrm>
            <a:off x="721895" y="6196319"/>
            <a:ext cx="8087808"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3707255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4279A-34B7-7A23-6808-20BDBB4FB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707CC-712D-7D3C-089B-31906F16951B}"/>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ConvNet4 Architecture</a:t>
            </a:r>
          </a:p>
        </p:txBody>
      </p:sp>
      <p:pic>
        <p:nvPicPr>
          <p:cNvPr id="3" name="Picture 2">
            <a:extLst>
              <a:ext uri="{FF2B5EF4-FFF2-40B4-BE49-F238E27FC236}">
                <a16:creationId xmlns:a16="http://schemas.microsoft.com/office/drawing/2014/main" id="{BE82B756-BE03-9386-7824-E566E5B5DE17}"/>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1386E9F8-C165-B483-4E31-5F0CA14429FA}"/>
              </a:ext>
            </a:extLst>
          </p:cNvPr>
          <p:cNvSpPr txBox="1"/>
          <p:nvPr/>
        </p:nvSpPr>
        <p:spPr>
          <a:xfrm>
            <a:off x="975994" y="6354526"/>
            <a:ext cx="7975029"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4964B9C6-BBAC-FDD3-F845-3421729ABD67}"/>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6" name="TextBox 5">
            <a:extLst>
              <a:ext uri="{FF2B5EF4-FFF2-40B4-BE49-F238E27FC236}">
                <a16:creationId xmlns:a16="http://schemas.microsoft.com/office/drawing/2014/main" id="{9B869F9B-DBFE-DB82-DFB6-3356AD9036FC}"/>
              </a:ext>
            </a:extLst>
          </p:cNvPr>
          <p:cNvSpPr txBox="1"/>
          <p:nvPr/>
        </p:nvSpPr>
        <p:spPr>
          <a:xfrm>
            <a:off x="686952" y="1338676"/>
            <a:ext cx="11346427" cy="400110"/>
          </a:xfrm>
          <a:prstGeom prst="rect">
            <a:avLst/>
          </a:prstGeom>
          <a:noFill/>
        </p:spPr>
        <p:txBody>
          <a:bodyPr wrap="square">
            <a:spAutoFit/>
          </a:bodyPr>
          <a:lstStyle/>
          <a:p>
            <a:pPr marL="0" indent="0">
              <a:buNone/>
            </a:pPr>
            <a:endParaRPr lang="en-IN" sz="2000" dirty="0"/>
          </a:p>
        </p:txBody>
      </p:sp>
      <p:sp>
        <p:nvSpPr>
          <p:cNvPr id="12" name="Rectangle 4">
            <a:extLst>
              <a:ext uri="{FF2B5EF4-FFF2-40B4-BE49-F238E27FC236}">
                <a16:creationId xmlns:a16="http://schemas.microsoft.com/office/drawing/2014/main" id="{031DE0A6-CE99-D1FF-C8CB-7C9160757B92}"/>
              </a:ext>
            </a:extLst>
          </p:cNvPr>
          <p:cNvSpPr>
            <a:spLocks noChangeArrowheads="1"/>
          </p:cNvSpPr>
          <p:nvPr/>
        </p:nvSpPr>
        <p:spPr bwMode="auto">
          <a:xfrm>
            <a:off x="841239" y="1266168"/>
            <a:ext cx="8109784"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400" b="1" dirty="0">
                <a:latin typeface="Times New Roman" panose="02020603050405020304" pitchFamily="18" charset="0"/>
                <a:cs typeface="Times New Roman" panose="02020603050405020304" pitchFamily="18" charset="0"/>
              </a:rPr>
              <a:t>3. Training &amp; Optimization</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Loss Function:</a:t>
            </a:r>
            <a:r>
              <a:rPr lang="en-US" sz="2400" dirty="0">
                <a:latin typeface="Times New Roman" panose="02020603050405020304" pitchFamily="18" charset="0"/>
                <a:cs typeface="Times New Roman" panose="02020603050405020304" pitchFamily="18" charset="0"/>
              </a:rPr>
              <a:t> Categorical Cross-Entropy</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Optimizer:</a:t>
            </a:r>
            <a:r>
              <a:rPr lang="en-US" sz="2400" dirty="0">
                <a:latin typeface="Times New Roman" panose="02020603050405020304" pitchFamily="18" charset="0"/>
                <a:cs typeface="Times New Roman" panose="02020603050405020304" pitchFamily="18" charset="0"/>
              </a:rPr>
              <a:t> Adam</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Performance Metrics:</a:t>
            </a:r>
            <a:r>
              <a:rPr lang="en-US" sz="2400" dirty="0">
                <a:latin typeface="Times New Roman" panose="02020603050405020304" pitchFamily="18" charset="0"/>
                <a:cs typeface="Times New Roman" panose="02020603050405020304" pitchFamily="18" charset="0"/>
              </a:rPr>
              <a:t> Accuracy, Precision, Recall, F1-score</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Validation Split:</a:t>
            </a:r>
            <a:r>
              <a:rPr lang="en-US" sz="2400" dirty="0">
                <a:latin typeface="Times New Roman" panose="02020603050405020304" pitchFamily="18" charset="0"/>
                <a:cs typeface="Times New Roman" panose="02020603050405020304" pitchFamily="18" charset="0"/>
              </a:rPr>
              <a:t> 85% Training, 15% Testing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Review of Recent Advances in Deep Learning Models for Chest Disease  Detection Using Radiography">
            <a:extLst>
              <a:ext uri="{FF2B5EF4-FFF2-40B4-BE49-F238E27FC236}">
                <a16:creationId xmlns:a16="http://schemas.microsoft.com/office/drawing/2014/main" id="{B9A95F60-100D-2FA0-0115-7BDAB44CF9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0165" y="3482159"/>
            <a:ext cx="4373336" cy="2052324"/>
          </a:xfrm>
          <a:prstGeom prst="rect">
            <a:avLst/>
          </a:prstGeom>
          <a:noFill/>
          <a:ln>
            <a:noFill/>
          </a:ln>
        </p:spPr>
      </p:pic>
      <p:pic>
        <p:nvPicPr>
          <p:cNvPr id="13" name="Picture 12" descr="A Novel Approach for Prediction of Lung Disease Using Chest X-ray Images  Based on DenseNet and MobileNet | Wireless Personal Communications">
            <a:extLst>
              <a:ext uri="{FF2B5EF4-FFF2-40B4-BE49-F238E27FC236}">
                <a16:creationId xmlns:a16="http://schemas.microsoft.com/office/drawing/2014/main" id="{B1EEB4A1-DACA-8ED3-D5C6-F580F56978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2351" y="3482159"/>
            <a:ext cx="4610966" cy="2145091"/>
          </a:xfrm>
          <a:prstGeom prst="rect">
            <a:avLst/>
          </a:prstGeom>
          <a:noFill/>
          <a:ln>
            <a:noFill/>
          </a:ln>
        </p:spPr>
      </p:pic>
    </p:spTree>
    <p:extLst>
      <p:ext uri="{BB962C8B-B14F-4D97-AF65-F5344CB8AC3E}">
        <p14:creationId xmlns:p14="http://schemas.microsoft.com/office/powerpoint/2010/main" val="518197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FD0D1-28AC-48AE-D2D1-5403663ED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7103A-5892-E328-2A6C-5B3E98FB2D79}"/>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Implementation</a:t>
            </a:r>
          </a:p>
        </p:txBody>
      </p:sp>
      <p:pic>
        <p:nvPicPr>
          <p:cNvPr id="3" name="Picture 2">
            <a:extLst>
              <a:ext uri="{FF2B5EF4-FFF2-40B4-BE49-F238E27FC236}">
                <a16:creationId xmlns:a16="http://schemas.microsoft.com/office/drawing/2014/main" id="{6083263D-CA79-028A-BBCE-A5167BBDFC6D}"/>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6D5B5E2E-77B6-3EB9-0363-B02C32D834BE}"/>
              </a:ext>
            </a:extLst>
          </p:cNvPr>
          <p:cNvSpPr txBox="1"/>
          <p:nvPr/>
        </p:nvSpPr>
        <p:spPr>
          <a:xfrm>
            <a:off x="845574" y="6162057"/>
            <a:ext cx="7897210"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659E30AE-3B05-4B62-9D9B-C0F04B12088C}"/>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6" name="TextBox 5">
            <a:extLst>
              <a:ext uri="{FF2B5EF4-FFF2-40B4-BE49-F238E27FC236}">
                <a16:creationId xmlns:a16="http://schemas.microsoft.com/office/drawing/2014/main" id="{AD62EF07-E7C3-880C-7627-9D21AB6FD64D}"/>
              </a:ext>
            </a:extLst>
          </p:cNvPr>
          <p:cNvSpPr txBox="1"/>
          <p:nvPr/>
        </p:nvSpPr>
        <p:spPr>
          <a:xfrm>
            <a:off x="845573" y="1287496"/>
            <a:ext cx="10758196" cy="4801314"/>
          </a:xfrm>
          <a:prstGeom prst="rect">
            <a:avLst/>
          </a:prstGeom>
          <a:noFill/>
        </p:spPr>
        <p:txBody>
          <a:bodyPr wrap="square">
            <a:spAutoFit/>
          </a:bodyPr>
          <a:lstStyle/>
          <a:p>
            <a:pPr marL="0" indent="0">
              <a:buNone/>
            </a:pPr>
            <a:r>
              <a:rPr lang="en-IN" sz="2400" b="1" dirty="0"/>
              <a:t>Hardware Requirements</a:t>
            </a:r>
            <a:r>
              <a:rPr lang="en-IN" sz="2400" dirty="0"/>
              <a:t>:</a:t>
            </a:r>
          </a:p>
          <a:p>
            <a:pPr marL="342900" indent="-342900">
              <a:buFont typeface="Arial" panose="020B0604020202020204" pitchFamily="34" charset="0"/>
              <a:buChar char="•"/>
            </a:pPr>
            <a:r>
              <a:rPr lang="en-IN" sz="2000" b="1" dirty="0"/>
              <a:t>GPU</a:t>
            </a:r>
            <a:r>
              <a:rPr lang="en-IN" sz="2000" dirty="0"/>
              <a:t>: NVIDIA RTX 3090 (or equivalent) with at least 24GB memory.</a:t>
            </a:r>
          </a:p>
          <a:p>
            <a:pPr marL="342900" indent="-342900">
              <a:buFont typeface="Arial" panose="020B0604020202020204" pitchFamily="34" charset="0"/>
              <a:buChar char="•"/>
            </a:pPr>
            <a:r>
              <a:rPr lang="en-IN" sz="2000" b="1" dirty="0"/>
              <a:t>CPU</a:t>
            </a:r>
            <a:r>
              <a:rPr lang="en-IN" sz="2000" dirty="0"/>
              <a:t>: Intel Core i9 or AMD </a:t>
            </a:r>
            <a:r>
              <a:rPr lang="en-IN" sz="2000" dirty="0" err="1"/>
              <a:t>Ryzen</a:t>
            </a:r>
            <a:r>
              <a:rPr lang="en-IN" sz="2000" dirty="0"/>
              <a:t> 9.</a:t>
            </a:r>
          </a:p>
          <a:p>
            <a:pPr marL="342900" indent="-342900">
              <a:buFont typeface="Arial" panose="020B0604020202020204" pitchFamily="34" charset="0"/>
              <a:buChar char="•"/>
            </a:pPr>
            <a:r>
              <a:rPr lang="en-IN" sz="2000" b="1" dirty="0"/>
              <a:t>RAM</a:t>
            </a:r>
            <a:r>
              <a:rPr lang="en-IN" sz="2000" dirty="0"/>
              <a:t>: Minimum 32GB.</a:t>
            </a:r>
          </a:p>
          <a:p>
            <a:pPr marL="342900" indent="-342900">
              <a:buFont typeface="Arial" panose="020B0604020202020204" pitchFamily="34" charset="0"/>
              <a:buChar char="•"/>
            </a:pPr>
            <a:r>
              <a:rPr lang="en-IN" sz="2000" b="1" dirty="0"/>
              <a:t>Storage</a:t>
            </a:r>
            <a:r>
              <a:rPr lang="en-IN" sz="2000" dirty="0"/>
              <a:t>: 1TB SSD for fast data read/write operations.</a:t>
            </a:r>
          </a:p>
          <a:p>
            <a:pPr marL="342900" indent="-342900">
              <a:buFont typeface="Arial" panose="020B0604020202020204" pitchFamily="34" charset="0"/>
              <a:buChar char="•"/>
            </a:pPr>
            <a:r>
              <a:rPr lang="en-IN" sz="2000" b="1" dirty="0"/>
              <a:t>Additional</a:t>
            </a:r>
            <a:r>
              <a:rPr lang="en-IN" sz="2000" dirty="0"/>
              <a:t>: UPS (Uninterruptible Power Supply) for power protection.</a:t>
            </a:r>
          </a:p>
          <a:p>
            <a:pPr marL="342900" indent="-342900">
              <a:buFont typeface="Arial" panose="020B0604020202020204" pitchFamily="34" charset="0"/>
              <a:buChar char="•"/>
            </a:pPr>
            <a:endParaRPr lang="en-IN" sz="2000" dirty="0"/>
          </a:p>
          <a:p>
            <a:r>
              <a:rPr lang="en-IN" sz="2400" b="1" dirty="0"/>
              <a:t>Software Requirements</a:t>
            </a:r>
            <a:r>
              <a:rPr lang="en-IN" sz="2400" dirty="0"/>
              <a:t>:</a:t>
            </a:r>
          </a:p>
          <a:p>
            <a:pPr marL="342900" indent="-342900">
              <a:buFont typeface="Arial" panose="020B0604020202020204" pitchFamily="34" charset="0"/>
              <a:buChar char="•"/>
            </a:pPr>
            <a:r>
              <a:rPr lang="en-IN" sz="2000" b="1" dirty="0"/>
              <a:t>Operating System</a:t>
            </a:r>
            <a:r>
              <a:rPr lang="en-IN" sz="2000" dirty="0"/>
              <a:t>: Ubuntu 20.04 or Windows 10</a:t>
            </a:r>
          </a:p>
          <a:p>
            <a:pPr marL="342900" indent="-342900">
              <a:buFont typeface="Arial" panose="020B0604020202020204" pitchFamily="34" charset="0"/>
              <a:buChar char="•"/>
            </a:pPr>
            <a:r>
              <a:rPr lang="en-IN" sz="2000" b="1" dirty="0"/>
              <a:t>Programming Language</a:t>
            </a:r>
            <a:r>
              <a:rPr lang="en-IN" sz="2000" dirty="0"/>
              <a:t>: Python 3.8+.</a:t>
            </a:r>
          </a:p>
          <a:p>
            <a:pPr marL="342900" indent="-342900">
              <a:buFont typeface="Arial" panose="020B0604020202020204" pitchFamily="34" charset="0"/>
              <a:buChar char="•"/>
            </a:pPr>
            <a:r>
              <a:rPr lang="en-IN" sz="2000" b="1" dirty="0"/>
              <a:t>Frameworks</a:t>
            </a:r>
            <a:r>
              <a:rPr lang="en-IN" sz="2000" dirty="0"/>
              <a:t>:</a:t>
            </a:r>
          </a:p>
          <a:p>
            <a:pPr marL="800100" lvl="1" indent="-342900">
              <a:buFont typeface="Arial" panose="020B0604020202020204" pitchFamily="34" charset="0"/>
              <a:buChar char="•"/>
            </a:pPr>
            <a:r>
              <a:rPr lang="en-IN" sz="2000" dirty="0"/>
              <a:t>TensorFlow 2.8+.</a:t>
            </a:r>
          </a:p>
          <a:p>
            <a:pPr marL="800100" lvl="1" indent="-342900">
              <a:buFont typeface="Arial" panose="020B0604020202020204" pitchFamily="34" charset="0"/>
              <a:buChar char="•"/>
            </a:pPr>
            <a:r>
              <a:rPr lang="en-IN" sz="2000" dirty="0" err="1"/>
              <a:t>Keras</a:t>
            </a:r>
            <a:r>
              <a:rPr lang="en-IN" sz="2000" dirty="0"/>
              <a:t> for model building.</a:t>
            </a:r>
          </a:p>
          <a:p>
            <a:endParaRPr lang="en-IN" b="1" dirty="0"/>
          </a:p>
          <a:p>
            <a:pPr marL="0" indent="0">
              <a:buNone/>
            </a:pPr>
            <a:endParaRPr lang="en-IN" sz="2000" dirty="0"/>
          </a:p>
        </p:txBody>
      </p:sp>
    </p:spTree>
    <p:extLst>
      <p:ext uri="{BB962C8B-B14F-4D97-AF65-F5344CB8AC3E}">
        <p14:creationId xmlns:p14="http://schemas.microsoft.com/office/powerpoint/2010/main" val="219759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CF42-D278-4DC8-F439-86CC0DA70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60E0B-E70D-95B0-9584-1D205D44401D}"/>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Challenges</a:t>
            </a:r>
          </a:p>
        </p:txBody>
      </p:sp>
      <p:pic>
        <p:nvPicPr>
          <p:cNvPr id="3" name="Picture 2">
            <a:extLst>
              <a:ext uri="{FF2B5EF4-FFF2-40B4-BE49-F238E27FC236}">
                <a16:creationId xmlns:a16="http://schemas.microsoft.com/office/drawing/2014/main" id="{E6969A54-09E8-552D-9F0D-497DD249901E}"/>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58FFC3FD-F2B3-40AE-29DB-5B047FE75AF7}"/>
              </a:ext>
            </a:extLst>
          </p:cNvPr>
          <p:cNvSpPr txBox="1"/>
          <p:nvPr/>
        </p:nvSpPr>
        <p:spPr>
          <a:xfrm>
            <a:off x="845574" y="6162057"/>
            <a:ext cx="7841226"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812ADFE8-5F3C-4F4A-8DC0-A92CB0B99BF9}"/>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6" name="TextBox 5">
            <a:extLst>
              <a:ext uri="{FF2B5EF4-FFF2-40B4-BE49-F238E27FC236}">
                <a16:creationId xmlns:a16="http://schemas.microsoft.com/office/drawing/2014/main" id="{BBD6442F-F608-0F7C-E9A1-3956E93AB743}"/>
              </a:ext>
            </a:extLst>
          </p:cNvPr>
          <p:cNvSpPr txBox="1"/>
          <p:nvPr/>
        </p:nvSpPr>
        <p:spPr>
          <a:xfrm>
            <a:off x="845573" y="1287496"/>
            <a:ext cx="10758196" cy="4893647"/>
          </a:xfrm>
          <a:prstGeom prst="rect">
            <a:avLst/>
          </a:prstGeom>
          <a:noFill/>
        </p:spPr>
        <p:txBody>
          <a:bodyPr wrap="square">
            <a:spAutoFit/>
          </a:bodyPr>
          <a:lstStyle/>
          <a:p>
            <a:pPr marL="0" indent="0">
              <a:buNone/>
            </a:pPr>
            <a:r>
              <a:rPr lang="en-IN" sz="2400" b="1" dirty="0">
                <a:latin typeface="Times New Roman" panose="02020603050405020304" pitchFamily="18" charset="0"/>
                <a:cs typeface="Times New Roman" panose="02020603050405020304" pitchFamily="18" charset="0"/>
              </a:rPr>
              <a:t>Challenge 1: Imbalanced Dataset</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Solution</a:t>
            </a:r>
            <a:r>
              <a:rPr lang="en-IN" sz="2400" dirty="0">
                <a:latin typeface="Times New Roman" panose="02020603050405020304" pitchFamily="18" charset="0"/>
                <a:cs typeface="Times New Roman" panose="02020603050405020304" pitchFamily="18" charset="0"/>
              </a:rPr>
              <a:t>: Data augmentation techniques like oversampling underrepresented classes.</a:t>
            </a:r>
          </a:p>
          <a:p>
            <a:pPr marL="0" indent="0">
              <a:lnSpc>
                <a:spcPct val="150000"/>
              </a:lnSpc>
              <a:buNone/>
            </a:pPr>
            <a:r>
              <a:rPr lang="en-IN" sz="2400" b="1" dirty="0">
                <a:latin typeface="Times New Roman" panose="02020603050405020304" pitchFamily="18" charset="0"/>
                <a:cs typeface="Times New Roman" panose="02020603050405020304" pitchFamily="18" charset="0"/>
              </a:rPr>
              <a:t>Challenge 2: Overfitting</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Solution</a:t>
            </a:r>
            <a:r>
              <a:rPr lang="en-IN" sz="24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Dropout layers.</a:t>
            </a:r>
          </a:p>
          <a:p>
            <a:pPr marL="742950" lvl="1"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Data augmentation.</a:t>
            </a:r>
          </a:p>
          <a:p>
            <a:pPr marL="742950" lvl="1"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Early stopping based on validation performance.</a:t>
            </a:r>
          </a:p>
          <a:p>
            <a:pPr marL="0" indent="0">
              <a:lnSpc>
                <a:spcPct val="150000"/>
              </a:lnSpc>
              <a:buNone/>
            </a:pPr>
            <a:r>
              <a:rPr lang="en-IN" sz="2400" b="1" dirty="0">
                <a:latin typeface="Times New Roman" panose="02020603050405020304" pitchFamily="18" charset="0"/>
                <a:cs typeface="Times New Roman" panose="02020603050405020304" pitchFamily="18" charset="0"/>
              </a:rPr>
              <a:t>Challenge 3: High Computational Cost</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Solution</a:t>
            </a:r>
            <a:r>
              <a:rPr lang="en-IN" sz="24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Model pruning and compression.</a:t>
            </a:r>
          </a:p>
          <a:p>
            <a:pPr marL="742950" lvl="1"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 of lightweight architectures for deployment.</a:t>
            </a:r>
          </a:p>
          <a:p>
            <a:endParaRPr lang="en-IN" sz="2400" dirty="0"/>
          </a:p>
        </p:txBody>
      </p:sp>
    </p:spTree>
    <p:extLst>
      <p:ext uri="{BB962C8B-B14F-4D97-AF65-F5344CB8AC3E}">
        <p14:creationId xmlns:p14="http://schemas.microsoft.com/office/powerpoint/2010/main" val="181649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125F-6C53-1F0D-E8AF-37CCD0D05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D8A0C-9769-6976-0C60-6D616C7BE098}"/>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7DA7156D-5818-A080-5EBC-2722F6ED8416}"/>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895C87DD-9BBE-8E43-597A-D79AAE6F9A24}"/>
              </a:ext>
            </a:extLst>
          </p:cNvPr>
          <p:cNvSpPr txBox="1"/>
          <p:nvPr/>
        </p:nvSpPr>
        <p:spPr>
          <a:xfrm>
            <a:off x="845573" y="6211669"/>
            <a:ext cx="7897210"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92604837-0A39-F081-A547-9C723114895D}"/>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4" name="Title 1">
            <a:extLst>
              <a:ext uri="{FF2B5EF4-FFF2-40B4-BE49-F238E27FC236}">
                <a16:creationId xmlns:a16="http://schemas.microsoft.com/office/drawing/2014/main" id="{ED68B014-F5D4-77E0-05E3-FA76754B891D}"/>
              </a:ext>
            </a:extLst>
          </p:cNvPr>
          <p:cNvSpPr txBox="1">
            <a:spLocks/>
          </p:cNvSpPr>
          <p:nvPr/>
        </p:nvSpPr>
        <p:spPr>
          <a:xfrm>
            <a:off x="1300316" y="430765"/>
            <a:ext cx="10515600" cy="816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Times New Roman" panose="02020603050405020304" pitchFamily="18" charset="0"/>
                <a:cs typeface="Times New Roman" panose="02020603050405020304" pitchFamily="18" charset="0"/>
              </a:rPr>
              <a:t>                   RESULT &amp; ANALYSIS</a:t>
            </a:r>
          </a:p>
        </p:txBody>
      </p:sp>
      <p:pic>
        <p:nvPicPr>
          <p:cNvPr id="8" name="Content Placeholder 6">
            <a:extLst>
              <a:ext uri="{FF2B5EF4-FFF2-40B4-BE49-F238E27FC236}">
                <a16:creationId xmlns:a16="http://schemas.microsoft.com/office/drawing/2014/main" id="{6EA0CDF9-D682-C11F-1C5B-43B2706BAE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1722" y="3529916"/>
            <a:ext cx="3256384" cy="2531253"/>
          </a:xfrm>
          <a:prstGeom prst="rect">
            <a:avLst/>
          </a:prstGeom>
          <a:noFill/>
          <a:ln>
            <a:noFill/>
          </a:ln>
        </p:spPr>
      </p:pic>
      <p:pic>
        <p:nvPicPr>
          <p:cNvPr id="9" name="Picture 8">
            <a:extLst>
              <a:ext uri="{FF2B5EF4-FFF2-40B4-BE49-F238E27FC236}">
                <a16:creationId xmlns:a16="http://schemas.microsoft.com/office/drawing/2014/main" id="{07BD416D-F75A-2BA5-53AD-CFF7715845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1722" y="1307230"/>
            <a:ext cx="10394705" cy="1925248"/>
          </a:xfrm>
          <a:prstGeom prst="rect">
            <a:avLst/>
          </a:prstGeom>
          <a:noFill/>
          <a:ln>
            <a:noFill/>
          </a:ln>
        </p:spPr>
      </p:pic>
      <p:pic>
        <p:nvPicPr>
          <p:cNvPr id="10" name="Picture 9">
            <a:extLst>
              <a:ext uri="{FF2B5EF4-FFF2-40B4-BE49-F238E27FC236}">
                <a16:creationId xmlns:a16="http://schemas.microsoft.com/office/drawing/2014/main" id="{574BAEA0-B9D7-20E4-7931-154F41E2829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8025" y="3429001"/>
            <a:ext cx="6979298" cy="2632168"/>
          </a:xfrm>
          <a:prstGeom prst="rect">
            <a:avLst/>
          </a:prstGeom>
          <a:noFill/>
          <a:ln>
            <a:noFill/>
          </a:ln>
        </p:spPr>
      </p:pic>
    </p:spTree>
    <p:extLst>
      <p:ext uri="{BB962C8B-B14F-4D97-AF65-F5344CB8AC3E}">
        <p14:creationId xmlns:p14="http://schemas.microsoft.com/office/powerpoint/2010/main" val="4056900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0BED-55E3-0782-3017-B1E232BAB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FE7DA-EF14-6EA4-EF64-8CCD3045F832}"/>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A2A38E91-E47C-2EDA-E2BB-8CA90A3F1423}"/>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97F91A3F-3329-F0DF-9C16-7432B949DA41}"/>
              </a:ext>
            </a:extLst>
          </p:cNvPr>
          <p:cNvSpPr txBox="1"/>
          <p:nvPr/>
        </p:nvSpPr>
        <p:spPr>
          <a:xfrm>
            <a:off x="845574" y="6162057"/>
            <a:ext cx="7915871"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FB630FBB-F8DA-768D-4DF2-C190A567EBEA}"/>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4" name="Title 1">
            <a:extLst>
              <a:ext uri="{FF2B5EF4-FFF2-40B4-BE49-F238E27FC236}">
                <a16:creationId xmlns:a16="http://schemas.microsoft.com/office/drawing/2014/main" id="{8A4FFC14-67D8-6BFE-A200-52E00A21E50F}"/>
              </a:ext>
            </a:extLst>
          </p:cNvPr>
          <p:cNvSpPr txBox="1">
            <a:spLocks/>
          </p:cNvSpPr>
          <p:nvPr/>
        </p:nvSpPr>
        <p:spPr>
          <a:xfrm>
            <a:off x="1300316" y="430765"/>
            <a:ext cx="10515600" cy="816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Times New Roman" panose="02020603050405020304" pitchFamily="18" charset="0"/>
                <a:cs typeface="Times New Roman" panose="02020603050405020304" pitchFamily="18" charset="0"/>
              </a:rPr>
              <a:t>                   RESULT &amp; ANALYSIS</a:t>
            </a:r>
          </a:p>
        </p:txBody>
      </p:sp>
      <p:pic>
        <p:nvPicPr>
          <p:cNvPr id="6" name="Picture 5">
            <a:extLst>
              <a:ext uri="{FF2B5EF4-FFF2-40B4-BE49-F238E27FC236}">
                <a16:creationId xmlns:a16="http://schemas.microsoft.com/office/drawing/2014/main" id="{F9D0E32A-8F83-9944-5A1B-CEDAD34685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506" y="1903697"/>
            <a:ext cx="4711959" cy="3069519"/>
          </a:xfrm>
          <a:prstGeom prst="rect">
            <a:avLst/>
          </a:prstGeom>
          <a:noFill/>
          <a:ln>
            <a:noFill/>
          </a:ln>
        </p:spPr>
      </p:pic>
      <p:pic>
        <p:nvPicPr>
          <p:cNvPr id="11" name="Picture 10">
            <a:extLst>
              <a:ext uri="{FF2B5EF4-FFF2-40B4-BE49-F238E27FC236}">
                <a16:creationId xmlns:a16="http://schemas.microsoft.com/office/drawing/2014/main" id="{BF56B062-A518-8099-18F3-175AAC9EBE7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5019" y="1954530"/>
            <a:ext cx="6068259" cy="2948940"/>
          </a:xfrm>
          <a:prstGeom prst="rect">
            <a:avLst/>
          </a:prstGeom>
          <a:noFill/>
          <a:ln>
            <a:noFill/>
          </a:ln>
        </p:spPr>
      </p:pic>
    </p:spTree>
    <p:extLst>
      <p:ext uri="{BB962C8B-B14F-4D97-AF65-F5344CB8AC3E}">
        <p14:creationId xmlns:p14="http://schemas.microsoft.com/office/powerpoint/2010/main" val="4158144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A2AD1-5952-CB5E-01FF-E92FBE79F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2C489-5C77-8798-0C44-756BD490263F}"/>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548D9F2B-E3C4-C7EF-4EDB-B55B1C209301}"/>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E2253A40-DE8D-894B-E2F4-981D0780B4C7}"/>
              </a:ext>
            </a:extLst>
          </p:cNvPr>
          <p:cNvSpPr txBox="1"/>
          <p:nvPr/>
        </p:nvSpPr>
        <p:spPr>
          <a:xfrm>
            <a:off x="845574" y="6162057"/>
            <a:ext cx="7934532"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50C1FAAF-CFFB-610B-3B8C-F074933416DA}"/>
              </a:ext>
            </a:extLst>
          </p:cNvPr>
          <p:cNvSpPr txBox="1"/>
          <p:nvPr/>
        </p:nvSpPr>
        <p:spPr>
          <a:xfrm>
            <a:off x="845573" y="1266168"/>
            <a:ext cx="9959275" cy="369332"/>
          </a:xfrm>
          <a:prstGeom prst="rect">
            <a:avLst/>
          </a:prstGeom>
          <a:noFill/>
        </p:spPr>
        <p:txBody>
          <a:bodyPr wrap="square">
            <a:spAutoFit/>
          </a:bodyPr>
          <a:lstStyle/>
          <a:p>
            <a:endParaRPr lang="en-IN" sz="1800" dirty="0"/>
          </a:p>
        </p:txBody>
      </p:sp>
      <p:sp>
        <p:nvSpPr>
          <p:cNvPr id="4" name="Title 1">
            <a:extLst>
              <a:ext uri="{FF2B5EF4-FFF2-40B4-BE49-F238E27FC236}">
                <a16:creationId xmlns:a16="http://schemas.microsoft.com/office/drawing/2014/main" id="{E6DBFFA6-3684-7ED2-9DAA-894C8D99D961}"/>
              </a:ext>
            </a:extLst>
          </p:cNvPr>
          <p:cNvSpPr txBox="1">
            <a:spLocks/>
          </p:cNvSpPr>
          <p:nvPr/>
        </p:nvSpPr>
        <p:spPr>
          <a:xfrm>
            <a:off x="1300316" y="430765"/>
            <a:ext cx="10515600" cy="816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Times New Roman" panose="02020603050405020304" pitchFamily="18" charset="0"/>
                <a:cs typeface="Times New Roman" panose="02020603050405020304" pitchFamily="18" charset="0"/>
              </a:rPr>
              <a:t>                   RESULT &amp; ANALYSIS</a:t>
            </a:r>
          </a:p>
        </p:txBody>
      </p:sp>
      <p:pic>
        <p:nvPicPr>
          <p:cNvPr id="8" name="Picture 7">
            <a:extLst>
              <a:ext uri="{FF2B5EF4-FFF2-40B4-BE49-F238E27FC236}">
                <a16:creationId xmlns:a16="http://schemas.microsoft.com/office/drawing/2014/main" id="{6FCA5C08-4B7B-C05F-8B54-0FC8673FE01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437" y="1951258"/>
            <a:ext cx="5114221" cy="3238500"/>
          </a:xfrm>
          <a:prstGeom prst="rect">
            <a:avLst/>
          </a:prstGeom>
          <a:noFill/>
          <a:ln>
            <a:noFill/>
          </a:ln>
        </p:spPr>
      </p:pic>
      <p:pic>
        <p:nvPicPr>
          <p:cNvPr id="9" name="Picture 8">
            <a:extLst>
              <a:ext uri="{FF2B5EF4-FFF2-40B4-BE49-F238E27FC236}">
                <a16:creationId xmlns:a16="http://schemas.microsoft.com/office/drawing/2014/main" id="{6C1AADB8-717C-EA0D-8973-6535FF2D5F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7298" y="1957758"/>
            <a:ext cx="5240693" cy="3238500"/>
          </a:xfrm>
          <a:prstGeom prst="rect">
            <a:avLst/>
          </a:prstGeom>
          <a:noFill/>
          <a:ln>
            <a:noFill/>
          </a:ln>
        </p:spPr>
      </p:pic>
    </p:spTree>
    <p:extLst>
      <p:ext uri="{BB962C8B-B14F-4D97-AF65-F5344CB8AC3E}">
        <p14:creationId xmlns:p14="http://schemas.microsoft.com/office/powerpoint/2010/main" val="1562267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A57C4-E681-AA47-7439-27969E738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3A04BD-E995-F9BB-4222-220498163131}"/>
              </a:ext>
            </a:extLst>
          </p:cNvPr>
          <p:cNvSpPr>
            <a:spLocks noGrp="1"/>
          </p:cNvSpPr>
          <p:nvPr>
            <p:ph type="title"/>
          </p:nvPr>
        </p:nvSpPr>
        <p:spPr>
          <a:xfrm>
            <a:off x="1319981" y="511277"/>
            <a:ext cx="10515600" cy="795953"/>
          </a:xfrm>
        </p:spPr>
        <p:txBody>
          <a:bodyPr/>
          <a:lstStyle/>
          <a:p>
            <a:r>
              <a:rPr lang="en-IN" dirty="0"/>
              <a:t>                    </a:t>
            </a:r>
            <a:r>
              <a:rPr lang="en-IN" sz="4000" b="1"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040BD445-5EB9-FE32-23D5-4DD6D9E10A6C}"/>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2393EA22-F489-74C4-F801-516A333E5975}"/>
              </a:ext>
            </a:extLst>
          </p:cNvPr>
          <p:cNvSpPr txBox="1"/>
          <p:nvPr/>
        </p:nvSpPr>
        <p:spPr>
          <a:xfrm>
            <a:off x="845574" y="6162057"/>
            <a:ext cx="7897210"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
        <p:nvSpPr>
          <p:cNvPr id="7" name="TextBox 6">
            <a:extLst>
              <a:ext uri="{FF2B5EF4-FFF2-40B4-BE49-F238E27FC236}">
                <a16:creationId xmlns:a16="http://schemas.microsoft.com/office/drawing/2014/main" id="{7C711585-B970-8C6D-7F2F-452AD3DAD16B}"/>
              </a:ext>
            </a:extLst>
          </p:cNvPr>
          <p:cNvSpPr txBox="1"/>
          <p:nvPr/>
        </p:nvSpPr>
        <p:spPr>
          <a:xfrm>
            <a:off x="845573" y="1266168"/>
            <a:ext cx="10515600" cy="4524315"/>
          </a:xfrm>
          <a:prstGeom prst="rect">
            <a:avLst/>
          </a:prstGeom>
          <a:noFill/>
        </p:spPr>
        <p:txBody>
          <a:bodyPr wrap="square">
            <a:spAutoFit/>
          </a:bodyPr>
          <a:lstStyle/>
          <a:p>
            <a:pPr algn="just" defTabSz="914400" eaLnBrk="0" fontAlgn="base" hangingPunct="0">
              <a:spcBef>
                <a:spcPct val="0"/>
              </a:spcBef>
              <a:spcAft>
                <a:spcPct val="0"/>
              </a:spcAft>
              <a:buClrTx/>
              <a:buSzTx/>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In this investigation, they show that deep learning can be applied to pulmonary illness detection even for healthcare. An optimized convolutional neural network architecture was used which made it to become very accurate and specialized in multiple forms of breathing organ illnesses including Normal or Healthy, SARS-CoV-2, Bacterial pneumonitis as well as Viral pneumonitis. To address class unbalance and consequently improve the trustworthiness of the system for real life, modern data augmentation techniques were employed. Therefore this highlights how deep learning will revolutionize diagnostic possibilities finally leading towards better and dependable healthcare system formats meant for respiratory conditions. </a:t>
            </a:r>
          </a:p>
          <a:p>
            <a:pPr algn="just" defTabSz="914400" eaLnBrk="0" fontAlgn="base" hangingPunct="0">
              <a:spcBef>
                <a:spcPct val="0"/>
              </a:spcBef>
              <a:spcAft>
                <a:spcPct val="0"/>
              </a:spcAft>
              <a:buClrTx/>
              <a:buSzTx/>
              <a:buFont typeface="Arial" panose="020B0604020202020204" pitchFamily="34" charset="0"/>
              <a:buChar char="•"/>
            </a:pPr>
            <a:r>
              <a:rPr kumimoji="0" lang="en-US" altLang="en-US" sz="2400" b="0" i="0" u="none" strike="noStrike" kern="0" cap="none" normalizeH="0" baseline="0" dirty="0">
                <a:ln>
                  <a:noFill/>
                </a:ln>
                <a:solidFill>
                  <a:schemeClr val="tx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Future work should focus on diverse datasets, integrating deep learning into radiology, leveraging explainable AI, and incorporating patient history to enhance diagnostic precision and healthcare applications.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1AF355B-6711-C2FD-C30D-7C3EF06CC815}"/>
              </a:ext>
            </a:extLst>
          </p:cNvPr>
          <p:cNvSpPr txBox="1">
            <a:spLocks/>
          </p:cNvSpPr>
          <p:nvPr/>
        </p:nvSpPr>
        <p:spPr>
          <a:xfrm>
            <a:off x="1007706" y="430765"/>
            <a:ext cx="10808210" cy="816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latin typeface="Times New Roman" panose="02020603050405020304" pitchFamily="18" charset="0"/>
                <a:cs typeface="Times New Roman" panose="02020603050405020304" pitchFamily="18" charset="0"/>
              </a:rPr>
              <a:t>                   Conclusion and Future Scope</a:t>
            </a:r>
          </a:p>
        </p:txBody>
      </p:sp>
    </p:spTree>
    <p:extLst>
      <p:ext uri="{BB962C8B-B14F-4D97-AF65-F5344CB8AC3E}">
        <p14:creationId xmlns:p14="http://schemas.microsoft.com/office/powerpoint/2010/main" val="331709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4F075-4B54-96E8-3773-39391E7A9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20542-09DD-7CC2-B3B2-5A5030322136}"/>
              </a:ext>
            </a:extLst>
          </p:cNvPr>
          <p:cNvSpPr>
            <a:spLocks noGrp="1"/>
          </p:cNvSpPr>
          <p:nvPr>
            <p:ph type="title"/>
          </p:nvPr>
        </p:nvSpPr>
        <p:spPr>
          <a:xfrm>
            <a:off x="1133167" y="380187"/>
            <a:ext cx="10515600" cy="736959"/>
          </a:xfrm>
        </p:spPr>
        <p:txBody>
          <a:bodyPr>
            <a:normAutofit/>
          </a:bodyPr>
          <a:lstStyle/>
          <a:p>
            <a:r>
              <a:rPr lang="en-IN" sz="4000" b="1" dirty="0">
                <a:latin typeface="Times New Roman" panose="02020603050405020304" pitchFamily="18" charset="0"/>
                <a:cs typeface="Times New Roman" panose="02020603050405020304" pitchFamily="18" charset="0"/>
              </a:rPr>
              <a:t>                        REFERENCES</a:t>
            </a:r>
          </a:p>
        </p:txBody>
      </p:sp>
      <p:sp>
        <p:nvSpPr>
          <p:cNvPr id="3" name="Content Placeholder 2">
            <a:extLst>
              <a:ext uri="{FF2B5EF4-FFF2-40B4-BE49-F238E27FC236}">
                <a16:creationId xmlns:a16="http://schemas.microsoft.com/office/drawing/2014/main" id="{0F6A2017-84C1-7FFF-15A4-AFE4187563DB}"/>
              </a:ext>
            </a:extLst>
          </p:cNvPr>
          <p:cNvSpPr>
            <a:spLocks noGrp="1"/>
          </p:cNvSpPr>
          <p:nvPr>
            <p:ph idx="1"/>
          </p:nvPr>
        </p:nvSpPr>
        <p:spPr>
          <a:xfrm>
            <a:off x="466531" y="1117145"/>
            <a:ext cx="11019453" cy="5018183"/>
          </a:xfrm>
        </p:spPr>
        <p:txBody>
          <a:bodyPr>
            <a:noAutofit/>
          </a:bodyPr>
          <a:lstStyle/>
          <a:p>
            <a:pPr marL="0" indent="0" algn="just">
              <a:buNone/>
            </a:pPr>
            <a:r>
              <a:rPr lang="en-IN" sz="2000" dirty="0">
                <a:latin typeface="Times New Roman" panose="02020603050405020304" pitchFamily="18" charset="0"/>
                <a:cs typeface="Times New Roman" panose="02020603050405020304" pitchFamily="18" charset="0"/>
              </a:rPr>
              <a:t>[1] Zhou, S. K., Greenspan, H., </a:t>
            </a:r>
            <a:r>
              <a:rPr lang="en-IN" sz="2000" dirty="0" err="1">
                <a:latin typeface="Times New Roman" panose="02020603050405020304" pitchFamily="18" charset="0"/>
                <a:cs typeface="Times New Roman" panose="02020603050405020304" pitchFamily="18" charset="0"/>
              </a:rPr>
              <a:t>Davatzikos</a:t>
            </a:r>
            <a:r>
              <a:rPr lang="en-IN" sz="2000" dirty="0">
                <a:latin typeface="Times New Roman" panose="02020603050405020304" pitchFamily="18" charset="0"/>
                <a:cs typeface="Times New Roman" panose="02020603050405020304" pitchFamily="18" charset="0"/>
              </a:rPr>
              <a:t>, C., Duncan, J. S., van </a:t>
            </a:r>
            <a:r>
              <a:rPr lang="en-IN" sz="2000" dirty="0" err="1">
                <a:latin typeface="Times New Roman" panose="02020603050405020304" pitchFamily="18" charset="0"/>
                <a:cs typeface="Times New Roman" panose="02020603050405020304" pitchFamily="18" charset="0"/>
              </a:rPr>
              <a:t>Ginneken</a:t>
            </a:r>
            <a:r>
              <a:rPr lang="en-IN" sz="2000" dirty="0">
                <a:latin typeface="Times New Roman" panose="02020603050405020304" pitchFamily="18" charset="0"/>
                <a:cs typeface="Times New Roman" panose="02020603050405020304" pitchFamily="18" charset="0"/>
              </a:rPr>
              <a:t>, B., </a:t>
            </a:r>
            <a:r>
              <a:rPr lang="en-IN" sz="2000" dirty="0" err="1">
                <a:latin typeface="Times New Roman" panose="02020603050405020304" pitchFamily="18" charset="0"/>
                <a:cs typeface="Times New Roman" panose="02020603050405020304" pitchFamily="18" charset="0"/>
              </a:rPr>
              <a:t>Madabhushi</a:t>
            </a:r>
            <a:r>
              <a:rPr lang="en-IN" sz="2000" dirty="0">
                <a:latin typeface="Times New Roman" panose="02020603050405020304" pitchFamily="18" charset="0"/>
                <a:cs typeface="Times New Roman" panose="02020603050405020304" pitchFamily="18" charset="0"/>
              </a:rPr>
              <a:t>, A., Prince, J. L., </a:t>
            </a:r>
            <a:r>
              <a:rPr lang="en-IN" sz="2000" dirty="0" err="1">
                <a:latin typeface="Times New Roman" panose="02020603050405020304" pitchFamily="18" charset="0"/>
                <a:cs typeface="Times New Roman" panose="02020603050405020304" pitchFamily="18" charset="0"/>
              </a:rPr>
              <a:t>Rueckert</a:t>
            </a:r>
            <a:r>
              <a:rPr lang="en-IN" sz="2000" dirty="0">
                <a:latin typeface="Times New Roman" panose="02020603050405020304" pitchFamily="18" charset="0"/>
                <a:cs typeface="Times New Roman" panose="02020603050405020304" pitchFamily="18" charset="0"/>
              </a:rPr>
              <a:t>, D., Summers, R. M., “A Review of Deep Learning in Medical Imaging: Imaging Traits, Technology Trends, Case Studies With Progress Highlights, and Future Promises,” IEEE, pp. 820-838, 2021. </a:t>
            </a:r>
          </a:p>
          <a:p>
            <a:pPr marL="0" indent="0" algn="just">
              <a:buNone/>
            </a:pPr>
            <a:r>
              <a:rPr lang="en-IN" sz="2000" dirty="0">
                <a:latin typeface="Times New Roman" panose="02020603050405020304" pitchFamily="18" charset="0"/>
                <a:cs typeface="Times New Roman" panose="02020603050405020304" pitchFamily="18" charset="0"/>
              </a:rPr>
              <a:t>[2] </a:t>
            </a:r>
            <a:r>
              <a:rPr lang="en-IN" sz="2000" dirty="0" err="1">
                <a:latin typeface="Times New Roman" panose="02020603050405020304" pitchFamily="18" charset="0"/>
                <a:cs typeface="Times New Roman" panose="02020603050405020304" pitchFamily="18" charset="0"/>
              </a:rPr>
              <a:t>Koupaei</a:t>
            </a:r>
            <a:r>
              <a:rPr lang="en-IN" sz="2000" dirty="0">
                <a:latin typeface="Times New Roman" panose="02020603050405020304" pitchFamily="18" charset="0"/>
                <a:cs typeface="Times New Roman" panose="02020603050405020304" pitchFamily="18" charset="0"/>
              </a:rPr>
              <a:t>, M., Naimi, A., </a:t>
            </a:r>
            <a:r>
              <a:rPr lang="en-IN" sz="2000" dirty="0" err="1">
                <a:latin typeface="Times New Roman" panose="02020603050405020304" pitchFamily="18" charset="0"/>
                <a:cs typeface="Times New Roman" panose="02020603050405020304" pitchFamily="18" charset="0"/>
              </a:rPr>
              <a:t>Moafi</a:t>
            </a:r>
            <a:r>
              <a:rPr lang="en-IN" sz="2000" dirty="0">
                <a:latin typeface="Times New Roman" panose="02020603050405020304" pitchFamily="18" charset="0"/>
                <a:cs typeface="Times New Roman" panose="02020603050405020304" pitchFamily="18" charset="0"/>
              </a:rPr>
              <a:t>, N., Mohammadi, P., Sadat Tabatabaei, F., </a:t>
            </a:r>
            <a:r>
              <a:rPr lang="en-IN" sz="2000" dirty="0" err="1">
                <a:latin typeface="Times New Roman" panose="02020603050405020304" pitchFamily="18" charset="0"/>
                <a:cs typeface="Times New Roman" panose="02020603050405020304" pitchFamily="18" charset="0"/>
              </a:rPr>
              <a:t>Ghazizadeh</a:t>
            </a:r>
            <a:r>
              <a:rPr lang="en-IN" sz="2000" dirty="0">
                <a:latin typeface="Times New Roman" panose="02020603050405020304" pitchFamily="18" charset="0"/>
                <a:cs typeface="Times New Roman" panose="02020603050405020304" pitchFamily="18" charset="0"/>
              </a:rPr>
              <a:t>, S., </a:t>
            </a:r>
            <a:r>
              <a:rPr lang="en-IN" sz="2000" dirty="0" err="1">
                <a:latin typeface="Times New Roman" panose="02020603050405020304" pitchFamily="18" charset="0"/>
                <a:cs typeface="Times New Roman" panose="02020603050405020304" pitchFamily="18" charset="0"/>
              </a:rPr>
              <a:t>Heidary</a:t>
            </a:r>
            <a:r>
              <a:rPr lang="en-IN" sz="2000" dirty="0">
                <a:latin typeface="Times New Roman" panose="02020603050405020304" pitchFamily="18" charset="0"/>
                <a:cs typeface="Times New Roman" panose="02020603050405020304" pitchFamily="18" charset="0"/>
              </a:rPr>
              <a:t>, M., </a:t>
            </a:r>
            <a:r>
              <a:rPr lang="en-IN" sz="2000" dirty="0" err="1">
                <a:latin typeface="Times New Roman" panose="02020603050405020304" pitchFamily="18" charset="0"/>
                <a:cs typeface="Times New Roman" panose="02020603050405020304" pitchFamily="18" charset="0"/>
              </a:rPr>
              <a:t>Khoshnood</a:t>
            </a:r>
            <a:r>
              <a:rPr lang="en-IN" sz="2000" dirty="0">
                <a:latin typeface="Times New Roman" panose="02020603050405020304" pitchFamily="18" charset="0"/>
                <a:cs typeface="Times New Roman" panose="02020603050405020304" pitchFamily="18" charset="0"/>
              </a:rPr>
              <a:t>, S., “Clinical Characteristics, Diagnosis, Treatment, and Mortality Rate of TB/COVID-19 Coinfected Patients: A Systematic Review,” Frontiers in Medicine, vol. 8, 2021. Available: </a:t>
            </a:r>
            <a:r>
              <a:rPr lang="en-IN" sz="2000" dirty="0">
                <a:latin typeface="Times New Roman" panose="02020603050405020304" pitchFamily="18" charset="0"/>
                <a:cs typeface="Times New Roman" panose="02020603050405020304" pitchFamily="18" charset="0"/>
                <a:hlinkClick r:id="rId2"/>
              </a:rPr>
              <a:t>https://doi.org/10.3389/fmed.2021.740593</a:t>
            </a:r>
            <a:r>
              <a:rPr lang="en-IN" sz="2000" dirty="0">
                <a:latin typeface="Times New Roman" panose="02020603050405020304" pitchFamily="18" charset="0"/>
                <a:cs typeface="Times New Roman" panose="02020603050405020304" pitchFamily="18" charset="0"/>
              </a:rPr>
              <a:t>.</a:t>
            </a:r>
          </a:p>
          <a:p>
            <a:pPr marL="0" indent="0" algn="just">
              <a:buNone/>
            </a:pPr>
            <a:r>
              <a:rPr lang="en-IN" sz="2000" dirty="0">
                <a:latin typeface="Times New Roman" panose="02020603050405020304" pitchFamily="18" charset="0"/>
                <a:cs typeface="Times New Roman" panose="02020603050405020304" pitchFamily="18" charset="0"/>
              </a:rPr>
              <a:t>[3] </a:t>
            </a:r>
            <a:r>
              <a:rPr lang="en-IN" sz="2000" dirty="0" err="1">
                <a:latin typeface="Times New Roman" panose="02020603050405020304" pitchFamily="18" charset="0"/>
                <a:cs typeface="Times New Roman" panose="02020603050405020304" pitchFamily="18" charset="0"/>
              </a:rPr>
              <a:t>Swets</a:t>
            </a:r>
            <a:r>
              <a:rPr lang="en-IN" sz="2000" dirty="0">
                <a:latin typeface="Times New Roman" panose="02020603050405020304" pitchFamily="18" charset="0"/>
                <a:cs typeface="Times New Roman" panose="02020603050405020304" pitchFamily="18" charset="0"/>
              </a:rPr>
              <a:t>, J. A., Evaluation of Diagnostic Systems, New York: Academic Press, 2012. </a:t>
            </a:r>
          </a:p>
          <a:p>
            <a:pPr marL="0" indent="0" algn="just">
              <a:buNone/>
            </a:pPr>
            <a:r>
              <a:rPr lang="en-IN" sz="2000" dirty="0">
                <a:latin typeface="Times New Roman" panose="02020603050405020304" pitchFamily="18" charset="0"/>
                <a:cs typeface="Times New Roman" panose="02020603050405020304" pitchFamily="18" charset="0"/>
              </a:rPr>
              <a:t>[4] </a:t>
            </a:r>
            <a:r>
              <a:rPr lang="en-IN" sz="2000" dirty="0" err="1">
                <a:latin typeface="Times New Roman" panose="02020603050405020304" pitchFamily="18" charset="0"/>
                <a:cs typeface="Times New Roman" panose="02020603050405020304" pitchFamily="18" charset="0"/>
              </a:rPr>
              <a:t>Seyhan</a:t>
            </a:r>
            <a:r>
              <a:rPr lang="en-IN" sz="2000" dirty="0">
                <a:latin typeface="Times New Roman" panose="02020603050405020304" pitchFamily="18" charset="0"/>
                <a:cs typeface="Times New Roman" panose="02020603050405020304" pitchFamily="18" charset="0"/>
              </a:rPr>
              <a:t>, A. A., Carini, C., “Are innovation and new technologies in precision medicine paving a new era in patient-centric care?” Journal of Translational Medicine, vol. 17, no. 114, 2019. Available: https://doi.org/10.1186/s12967-019-1864-9. </a:t>
            </a:r>
          </a:p>
          <a:p>
            <a:pPr marL="0" indent="0" algn="just">
              <a:buNone/>
            </a:pPr>
            <a:r>
              <a:rPr lang="en-IN" sz="2000" dirty="0">
                <a:latin typeface="Times New Roman" panose="02020603050405020304" pitchFamily="18" charset="0"/>
                <a:cs typeface="Times New Roman" panose="02020603050405020304" pitchFamily="18" charset="0"/>
              </a:rPr>
              <a:t>[5] Cozzi, D., Bicci, E., Bindi, A., </a:t>
            </a:r>
            <a:r>
              <a:rPr lang="en-IN" sz="2000" dirty="0" err="1">
                <a:latin typeface="Times New Roman" panose="02020603050405020304" pitchFamily="18" charset="0"/>
                <a:cs typeface="Times New Roman" panose="02020603050405020304" pitchFamily="18" charset="0"/>
              </a:rPr>
              <a:t>Cavigli</a:t>
            </a:r>
            <a:r>
              <a:rPr lang="en-IN" sz="2000" dirty="0">
                <a:latin typeface="Times New Roman" panose="02020603050405020304" pitchFamily="18" charset="0"/>
                <a:cs typeface="Times New Roman" panose="02020603050405020304" pitchFamily="18" charset="0"/>
              </a:rPr>
              <a:t>, E., </a:t>
            </a:r>
            <a:r>
              <a:rPr lang="en-IN" sz="2000" dirty="0" err="1">
                <a:latin typeface="Times New Roman" panose="02020603050405020304" pitchFamily="18" charset="0"/>
                <a:cs typeface="Times New Roman" panose="02020603050405020304" pitchFamily="18" charset="0"/>
              </a:rPr>
              <a:t>Danti</a:t>
            </a:r>
            <a:r>
              <a:rPr lang="en-IN" sz="2000" dirty="0">
                <a:latin typeface="Times New Roman" panose="02020603050405020304" pitchFamily="18" charset="0"/>
                <a:cs typeface="Times New Roman" panose="02020603050405020304" pitchFamily="18" charset="0"/>
              </a:rPr>
              <a:t>, G., Galluzzo, M., Granata, V., </a:t>
            </a:r>
            <a:r>
              <a:rPr lang="en-IN" sz="2000" dirty="0" err="1">
                <a:latin typeface="Times New Roman" panose="02020603050405020304" pitchFamily="18" charset="0"/>
                <a:cs typeface="Times New Roman" panose="02020603050405020304" pitchFamily="18" charset="0"/>
              </a:rPr>
              <a:t>Pradella</a:t>
            </a:r>
            <a:r>
              <a:rPr lang="en-IN" sz="2000" dirty="0">
                <a:latin typeface="Times New Roman" panose="02020603050405020304" pitchFamily="18" charset="0"/>
                <a:cs typeface="Times New Roman" panose="02020603050405020304" pitchFamily="18" charset="0"/>
              </a:rPr>
              <a:t>, S., </a:t>
            </a:r>
            <a:r>
              <a:rPr lang="en-IN" sz="2000" dirty="0" err="1">
                <a:latin typeface="Times New Roman" panose="02020603050405020304" pitchFamily="18" charset="0"/>
                <a:cs typeface="Times New Roman" panose="02020603050405020304" pitchFamily="18" charset="0"/>
              </a:rPr>
              <a:t>Trinci</a:t>
            </a:r>
            <a:r>
              <a:rPr lang="en-IN" sz="2000" dirty="0">
                <a:latin typeface="Times New Roman" panose="02020603050405020304" pitchFamily="18" charset="0"/>
                <a:cs typeface="Times New Roman" panose="02020603050405020304" pitchFamily="18" charset="0"/>
              </a:rPr>
              <a:t>, M., Miele, V., “Role of Chest Imaging in Viral Lung Diseases,” International Journal of Environmental Research and Public Health, vol. 18, no. 12, p. 6434, 2021. Available: https://doi.org/10.3390/ijerph18126434. </a:t>
            </a: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063AECE-FAD2-05D9-8A1D-CA27C6C4C03B}"/>
              </a:ext>
            </a:extLst>
          </p:cNvPr>
          <p:cNvPicPr>
            <a:picLocks noChangeAspect="1"/>
          </p:cNvPicPr>
          <p:nvPr/>
        </p:nvPicPr>
        <p:blipFill>
          <a:blip r:embed="rId3"/>
          <a:stretch>
            <a:fillRect/>
          </a:stretch>
        </p:blipFill>
        <p:spPr>
          <a:xfrm>
            <a:off x="0" y="90674"/>
            <a:ext cx="3762900" cy="579027"/>
          </a:xfrm>
          <a:prstGeom prst="rect">
            <a:avLst/>
          </a:prstGeom>
        </p:spPr>
      </p:pic>
      <p:sp>
        <p:nvSpPr>
          <p:cNvPr id="6" name="TextBox 5">
            <a:extLst>
              <a:ext uri="{FF2B5EF4-FFF2-40B4-BE49-F238E27FC236}">
                <a16:creationId xmlns:a16="http://schemas.microsoft.com/office/drawing/2014/main" id="{DDBB9054-F0DA-D755-289F-125F03DAFCE0}"/>
              </a:ext>
            </a:extLst>
          </p:cNvPr>
          <p:cNvSpPr txBox="1"/>
          <p:nvPr/>
        </p:nvSpPr>
        <p:spPr>
          <a:xfrm>
            <a:off x="926690" y="6135328"/>
            <a:ext cx="8131277"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Tree>
    <p:extLst>
      <p:ext uri="{BB962C8B-B14F-4D97-AF65-F5344CB8AC3E}">
        <p14:creationId xmlns:p14="http://schemas.microsoft.com/office/powerpoint/2010/main" val="2643785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C205E7-DAD5-1D05-3B7F-14E941E771B0}"/>
              </a:ext>
            </a:extLst>
          </p:cNvPr>
          <p:cNvSpPr txBox="1"/>
          <p:nvPr/>
        </p:nvSpPr>
        <p:spPr>
          <a:xfrm>
            <a:off x="710731" y="1019177"/>
            <a:ext cx="10700607" cy="4708981"/>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[6] Abdulrahman, A., “</a:t>
            </a:r>
            <a:r>
              <a:rPr lang="en-IN" sz="2000" dirty="0" err="1">
                <a:latin typeface="Times New Roman" panose="02020603050405020304" pitchFamily="18" charset="0"/>
                <a:cs typeface="Times New Roman" panose="02020603050405020304" pitchFamily="18" charset="0"/>
              </a:rPr>
              <a:t>PulmoNet</a:t>
            </a:r>
            <a:r>
              <a:rPr lang="en-IN" sz="2000" dirty="0">
                <a:latin typeface="Times New Roman" panose="02020603050405020304" pitchFamily="18" charset="0"/>
                <a:cs typeface="Times New Roman" panose="02020603050405020304" pitchFamily="18" charset="0"/>
              </a:rPr>
              <a:t>: A Novel Deep Learning-Based Pulmonary Diseases Detection Model,” Kaggle, 2024. Available: https://www.kaggle.com/datasets/abdulahiabdulrahman/pulmonet dataset.</a:t>
            </a:r>
          </a:p>
          <a:p>
            <a:pPr algn="just"/>
            <a:r>
              <a:rPr lang="en-IN" sz="2000" dirty="0">
                <a:latin typeface="Times New Roman" panose="02020603050405020304" pitchFamily="18" charset="0"/>
                <a:cs typeface="Times New Roman" panose="02020603050405020304" pitchFamily="18" charset="0"/>
              </a:rPr>
              <a:t>[7]Rahman, T., “A Multiclass Deep Learning Algorithm for Healthy Lung, Covid-19, and Pneumonia Disease Detection from Chest X-Ray Images,” Kaggle, 2024.</a:t>
            </a:r>
          </a:p>
          <a:p>
            <a:pPr algn="just"/>
            <a:r>
              <a:rPr lang="en-IN" sz="2000" dirty="0">
                <a:latin typeface="Times New Roman" panose="02020603050405020304" pitchFamily="18" charset="0"/>
                <a:cs typeface="Times New Roman" panose="02020603050405020304" pitchFamily="18" charset="0"/>
              </a:rPr>
              <a:t> Available: https://www.kaggle.com/datasets/tawsifurrahman/COVID19 radiography-database. </a:t>
            </a:r>
          </a:p>
          <a:p>
            <a:pPr algn="just"/>
            <a:r>
              <a:rPr lang="en-IN" sz="2000" dirty="0">
                <a:latin typeface="Times New Roman" panose="02020603050405020304" pitchFamily="18" charset="0"/>
                <a:cs typeface="Times New Roman" panose="02020603050405020304" pitchFamily="18" charset="0"/>
              </a:rPr>
              <a:t>[8] Mooney, P. T., “Contribution to Pulmonary Diseases Diagnostic from X-Ray Images Using Innovative Deep Learning Models,” Kaggle, 2024. </a:t>
            </a:r>
          </a:p>
          <a:p>
            <a:pPr algn="just"/>
            <a:r>
              <a:rPr lang="en-IN" sz="2000" dirty="0">
                <a:latin typeface="Times New Roman" panose="02020603050405020304" pitchFamily="18" charset="0"/>
                <a:cs typeface="Times New Roman" panose="02020603050405020304" pitchFamily="18" charset="0"/>
              </a:rPr>
              <a:t>Available: https://www.kaggle.com/datasets/tawsifurrahman/covid19 radiography-database. </a:t>
            </a:r>
          </a:p>
          <a:p>
            <a:pPr algn="just"/>
            <a:r>
              <a:rPr lang="en-IN" sz="2000" dirty="0">
                <a:latin typeface="Times New Roman" panose="02020603050405020304" pitchFamily="18" charset="0"/>
                <a:cs typeface="Times New Roman" panose="02020603050405020304" pitchFamily="18" charset="0"/>
              </a:rPr>
              <a:t>[9] Blanche, L., “Deep Convolution Neural Network for Respiratory Diseases Detection Using Radiology Images,” Kaggle, 2023. </a:t>
            </a:r>
          </a:p>
          <a:p>
            <a:r>
              <a:rPr lang="en-IN" sz="2000" dirty="0">
                <a:latin typeface="Times New Roman" panose="02020603050405020304" pitchFamily="18" charset="0"/>
                <a:cs typeface="Times New Roman" panose="02020603050405020304" pitchFamily="18" charset="0"/>
              </a:rPr>
              <a:t>Available: https://www.kaggle.com/datasets/luisblanche/covidct?select=CTCOV ID. </a:t>
            </a:r>
          </a:p>
          <a:p>
            <a:pPr algn="just"/>
            <a:r>
              <a:rPr lang="en-IN" sz="2000" dirty="0">
                <a:latin typeface="Times New Roman" panose="02020603050405020304" pitchFamily="18" charset="0"/>
                <a:cs typeface="Times New Roman" panose="02020603050405020304" pitchFamily="18" charset="0"/>
              </a:rPr>
              <a:t>[10] </a:t>
            </a:r>
            <a:r>
              <a:rPr lang="en-IN" sz="2000" dirty="0" err="1">
                <a:latin typeface="Times New Roman" panose="02020603050405020304" pitchFamily="18" charset="0"/>
                <a:cs typeface="Times New Roman" panose="02020603050405020304" pitchFamily="18" charset="0"/>
              </a:rPr>
              <a:t>Kermany</a:t>
            </a:r>
            <a:r>
              <a:rPr lang="en-IN" sz="2000" dirty="0">
                <a:latin typeface="Times New Roman" panose="02020603050405020304" pitchFamily="18" charset="0"/>
                <a:cs typeface="Times New Roman" panose="02020603050405020304" pitchFamily="18" charset="0"/>
              </a:rPr>
              <a:t>, D., “An Efficient Deep-Learning Model to Diagnose Lung Diseases Using X-Ray Images,” Kaggle, 2023. Available: https://www.kaggle.com/datasets/prashant268/chest-xray-covid19 pneumonia. </a:t>
            </a:r>
          </a:p>
        </p:txBody>
      </p:sp>
      <p:pic>
        <p:nvPicPr>
          <p:cNvPr id="6" name="Picture 5">
            <a:extLst>
              <a:ext uri="{FF2B5EF4-FFF2-40B4-BE49-F238E27FC236}">
                <a16:creationId xmlns:a16="http://schemas.microsoft.com/office/drawing/2014/main" id="{A48AAD49-8A7B-2C70-4105-26D76082F896}"/>
              </a:ext>
            </a:extLst>
          </p:cNvPr>
          <p:cNvPicPr>
            <a:picLocks noChangeAspect="1"/>
          </p:cNvPicPr>
          <p:nvPr/>
        </p:nvPicPr>
        <p:blipFill>
          <a:blip r:embed="rId2"/>
          <a:stretch>
            <a:fillRect/>
          </a:stretch>
        </p:blipFill>
        <p:spPr>
          <a:xfrm>
            <a:off x="0" y="90674"/>
            <a:ext cx="3762900" cy="579027"/>
          </a:xfrm>
          <a:prstGeom prst="rect">
            <a:avLst/>
          </a:prstGeom>
        </p:spPr>
      </p:pic>
      <p:sp>
        <p:nvSpPr>
          <p:cNvPr id="8" name="TextBox 7">
            <a:extLst>
              <a:ext uri="{FF2B5EF4-FFF2-40B4-BE49-F238E27FC236}">
                <a16:creationId xmlns:a16="http://schemas.microsoft.com/office/drawing/2014/main" id="{9EF681CC-B4A6-9B88-E4F0-5A75A83CB6FF}"/>
              </a:ext>
            </a:extLst>
          </p:cNvPr>
          <p:cNvSpPr txBox="1"/>
          <p:nvPr/>
        </p:nvSpPr>
        <p:spPr>
          <a:xfrm>
            <a:off x="1037303" y="6077634"/>
            <a:ext cx="7761464"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809528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7ACE74-5A42-CFF2-A857-DC1125C6AECB}"/>
              </a:ext>
            </a:extLst>
          </p:cNvPr>
          <p:cNvSpPr txBox="1"/>
          <p:nvPr/>
        </p:nvSpPr>
        <p:spPr>
          <a:xfrm>
            <a:off x="809054" y="1059994"/>
            <a:ext cx="10573891" cy="4708981"/>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[11] Abd El-Monem, M., “</a:t>
            </a:r>
            <a:r>
              <a:rPr lang="en-IN" sz="2000" dirty="0" err="1">
                <a:latin typeface="Times New Roman" panose="02020603050405020304" pitchFamily="18" charset="0"/>
                <a:cs typeface="Times New Roman" panose="02020603050405020304" pitchFamily="18" charset="0"/>
              </a:rPr>
              <a:t>DarkCVNet</a:t>
            </a:r>
            <a:r>
              <a:rPr lang="en-IN" sz="2000" dirty="0">
                <a:latin typeface="Times New Roman" panose="02020603050405020304" pitchFamily="18" charset="0"/>
                <a:cs typeface="Times New Roman" panose="02020603050405020304" pitchFamily="18" charset="0"/>
              </a:rPr>
              <a:t>: Optimized Pneumonia and COVID-19 Detection Using CXR Images,” Kaggle, 2022. Available: https://www.kaggle.com/datasets/plameneduardo/sarscov2-ctscan dataset.</a:t>
            </a:r>
          </a:p>
          <a:p>
            <a:pPr algn="just"/>
            <a:r>
              <a:rPr lang="en-IN" sz="2000" dirty="0">
                <a:latin typeface="Times New Roman" panose="02020603050405020304" pitchFamily="18" charset="0"/>
                <a:cs typeface="Times New Roman" panose="02020603050405020304" pitchFamily="18" charset="0"/>
              </a:rPr>
              <a:t>[12]Rahman, T., “Pulmonary Diseases Decision Support System Using Deep Learning Approach,” Kaggle, 2022. Available: https://www.kaggle.com/datasets/tawsifurrahman/covid19-radiography database. </a:t>
            </a:r>
          </a:p>
          <a:p>
            <a:pPr algn="just"/>
            <a:r>
              <a:rPr lang="en-IN" sz="2000" dirty="0">
                <a:latin typeface="Times New Roman" panose="02020603050405020304" pitchFamily="18" charset="0"/>
                <a:cs typeface="Times New Roman" panose="02020603050405020304" pitchFamily="18" charset="0"/>
              </a:rPr>
              <a:t>[13] Elbaz, M., “Diagnosing and Differentiating Viral Pneumonia and COVID-19 Using X-Ray Images,” Kaggle, 2022. Available: https://www.kaggle.com/datasets/tawsifurrahman/covid19-radiography database. </a:t>
            </a:r>
          </a:p>
          <a:p>
            <a:pPr algn="just"/>
            <a:r>
              <a:rPr lang="en-IN" sz="2000" dirty="0">
                <a:latin typeface="Times New Roman" panose="02020603050405020304" pitchFamily="18" charset="0"/>
                <a:cs typeface="Times New Roman" panose="02020603050405020304" pitchFamily="18" charset="0"/>
              </a:rPr>
              <a:t>[14] SIRM Radiology Society, “Analysis of COVID-19 and Pneumonia Detection in Chest X-Ray Images Using Deep Learning,” Italian Society of Medical and Interventional Radiology (SIRM), 2021. </a:t>
            </a:r>
          </a:p>
          <a:p>
            <a:pPr algn="just"/>
            <a:r>
              <a:rPr lang="en-IN" sz="2000" dirty="0">
                <a:latin typeface="Times New Roman" panose="02020603050405020304" pitchFamily="18" charset="0"/>
                <a:cs typeface="Times New Roman" panose="02020603050405020304" pitchFamily="18" charset="0"/>
              </a:rPr>
              <a:t>[15] Razi, K., “Comparative Analysis of Deep Learning Models for Detection of COVID-19 from Chest X-Ray Images,” Kaggle, 2020. </a:t>
            </a:r>
          </a:p>
          <a:p>
            <a:pPr algn="just"/>
            <a:r>
              <a:rPr lang="en-IN" sz="2000" dirty="0">
                <a:latin typeface="Times New Roman" panose="02020603050405020304" pitchFamily="18" charset="0"/>
                <a:cs typeface="Times New Roman" panose="02020603050405020304" pitchFamily="18" charset="0"/>
              </a:rPr>
              <a:t>Available: https://www.kaggle.com/datasets/pranavraikokte/covid19-image-dataset</a:t>
            </a:r>
          </a:p>
        </p:txBody>
      </p:sp>
      <p:pic>
        <p:nvPicPr>
          <p:cNvPr id="4" name="Picture 3">
            <a:extLst>
              <a:ext uri="{FF2B5EF4-FFF2-40B4-BE49-F238E27FC236}">
                <a16:creationId xmlns:a16="http://schemas.microsoft.com/office/drawing/2014/main" id="{1B922A98-7553-2230-A75B-29BB5146EF7C}"/>
              </a:ext>
            </a:extLst>
          </p:cNvPr>
          <p:cNvPicPr>
            <a:picLocks noChangeAspect="1"/>
          </p:cNvPicPr>
          <p:nvPr/>
        </p:nvPicPr>
        <p:blipFill>
          <a:blip r:embed="rId2"/>
          <a:stretch>
            <a:fillRect/>
          </a:stretch>
        </p:blipFill>
        <p:spPr>
          <a:xfrm>
            <a:off x="0" y="90674"/>
            <a:ext cx="3762900" cy="579027"/>
          </a:xfrm>
          <a:prstGeom prst="rect">
            <a:avLst/>
          </a:prstGeom>
        </p:spPr>
      </p:pic>
      <p:sp>
        <p:nvSpPr>
          <p:cNvPr id="6" name="TextBox 5">
            <a:extLst>
              <a:ext uri="{FF2B5EF4-FFF2-40B4-BE49-F238E27FC236}">
                <a16:creationId xmlns:a16="http://schemas.microsoft.com/office/drawing/2014/main" id="{920055BD-EC0D-2F4E-DEC9-F39EEBD85DB5}"/>
              </a:ext>
            </a:extLst>
          </p:cNvPr>
          <p:cNvSpPr txBox="1"/>
          <p:nvPr/>
        </p:nvSpPr>
        <p:spPr>
          <a:xfrm>
            <a:off x="1005398" y="5934670"/>
            <a:ext cx="8203916"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Tree>
    <p:extLst>
      <p:ext uri="{BB962C8B-B14F-4D97-AF65-F5344CB8AC3E}">
        <p14:creationId xmlns:p14="http://schemas.microsoft.com/office/powerpoint/2010/main" val="62337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0097D-674B-E827-8AE5-0365C0E1AB3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94D11FF-AF50-896C-39B0-C743BE83D0B1}"/>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48C7B538-6346-1DF6-D9A8-B41C1BCC3ED6}"/>
              </a:ext>
            </a:extLst>
          </p:cNvPr>
          <p:cNvSpPr txBox="1"/>
          <p:nvPr/>
        </p:nvSpPr>
        <p:spPr>
          <a:xfrm>
            <a:off x="4065412" y="468454"/>
            <a:ext cx="7074568"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ABSTRACT</a:t>
            </a:r>
            <a:endParaRPr lang="en-IN" sz="4400" dirty="0"/>
          </a:p>
        </p:txBody>
      </p:sp>
      <p:sp>
        <p:nvSpPr>
          <p:cNvPr id="6" name="Rectangle 2">
            <a:extLst>
              <a:ext uri="{FF2B5EF4-FFF2-40B4-BE49-F238E27FC236}">
                <a16:creationId xmlns:a16="http://schemas.microsoft.com/office/drawing/2014/main" id="{75E80444-E807-9A65-28BA-88D0BA096B6C}"/>
              </a:ext>
            </a:extLst>
          </p:cNvPr>
          <p:cNvSpPr>
            <a:spLocks noChangeArrowheads="1"/>
          </p:cNvSpPr>
          <p:nvPr/>
        </p:nvSpPr>
        <p:spPr bwMode="auto">
          <a:xfrm>
            <a:off x="794083" y="1114189"/>
            <a:ext cx="1060383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Pulmonary diseases are hard to diagnose and treat because of their complexity, but deep learning offers new possibilities. This project focuses on improving diagnosis for viral pneumonitis, bacterial pneumonitis, COVID-19, and normal lungs using advanced AI models called Convolutional Neural Networks (CNNs). These models analyze chest X-rays and CT scans to identify subtle patterns linked to these diseases. Rigorous testing shows better early detection and fewer errors, highlighting the potential of AI in healthcare. The project also explores how AI can be integrated into current medical practices while addressing challenges like patient privacy, transparency in AI decisions, and training for healthcare professionals. This work shows how AI can transform pulmonary disease diagnosis and improve clinical care.</a:t>
            </a:r>
          </a:p>
        </p:txBody>
      </p:sp>
      <p:sp>
        <p:nvSpPr>
          <p:cNvPr id="8" name="TextBox 7">
            <a:extLst>
              <a:ext uri="{FF2B5EF4-FFF2-40B4-BE49-F238E27FC236}">
                <a16:creationId xmlns:a16="http://schemas.microsoft.com/office/drawing/2014/main" id="{CD7F1EE3-A59E-448B-D37E-30E303BFE90B}"/>
              </a:ext>
            </a:extLst>
          </p:cNvPr>
          <p:cNvSpPr txBox="1"/>
          <p:nvPr/>
        </p:nvSpPr>
        <p:spPr>
          <a:xfrm>
            <a:off x="794083" y="5914908"/>
            <a:ext cx="9067671"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102761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69F8-8108-3C87-7F22-3E893015206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33F7D05-F790-4FB3-DC6B-7BE3C4E641F5}"/>
              </a:ext>
            </a:extLst>
          </p:cNvPr>
          <p:cNvPicPr>
            <a:picLocks noChangeAspect="1"/>
          </p:cNvPicPr>
          <p:nvPr/>
        </p:nvPicPr>
        <p:blipFill>
          <a:blip r:embed="rId2"/>
          <a:stretch>
            <a:fillRect/>
          </a:stretch>
        </p:blipFill>
        <p:spPr>
          <a:xfrm>
            <a:off x="83975" y="127996"/>
            <a:ext cx="3762900" cy="579027"/>
          </a:xfrm>
          <a:prstGeom prst="rect">
            <a:avLst/>
          </a:prstGeom>
        </p:spPr>
      </p:pic>
      <p:sp>
        <p:nvSpPr>
          <p:cNvPr id="6" name="TextBox 5">
            <a:extLst>
              <a:ext uri="{FF2B5EF4-FFF2-40B4-BE49-F238E27FC236}">
                <a16:creationId xmlns:a16="http://schemas.microsoft.com/office/drawing/2014/main" id="{076F562C-20AA-45F9-93FF-338849C445C7}"/>
              </a:ext>
            </a:extLst>
          </p:cNvPr>
          <p:cNvSpPr txBox="1"/>
          <p:nvPr/>
        </p:nvSpPr>
        <p:spPr>
          <a:xfrm>
            <a:off x="1005398" y="5934670"/>
            <a:ext cx="8203916"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pic>
        <p:nvPicPr>
          <p:cNvPr id="8" name="Picture 7">
            <a:extLst>
              <a:ext uri="{FF2B5EF4-FFF2-40B4-BE49-F238E27FC236}">
                <a16:creationId xmlns:a16="http://schemas.microsoft.com/office/drawing/2014/main" id="{593040EA-C49D-5476-345D-B6CC80E0E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60" y="1026366"/>
            <a:ext cx="10590245" cy="4609323"/>
          </a:xfrm>
          <a:prstGeom prst="rect">
            <a:avLst/>
          </a:prstGeom>
        </p:spPr>
      </p:pic>
    </p:spTree>
    <p:extLst>
      <p:ext uri="{BB962C8B-B14F-4D97-AF65-F5344CB8AC3E}">
        <p14:creationId xmlns:p14="http://schemas.microsoft.com/office/powerpoint/2010/main" val="2035310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5224C-FCEF-3FD2-0268-BDCADE1F0A6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0CE4E6-2AFF-D075-C5B7-87E59D41800B}"/>
              </a:ext>
            </a:extLst>
          </p:cNvPr>
          <p:cNvPicPr>
            <a:picLocks noChangeAspect="1"/>
          </p:cNvPicPr>
          <p:nvPr/>
        </p:nvPicPr>
        <p:blipFill>
          <a:blip r:embed="rId2"/>
          <a:stretch>
            <a:fillRect/>
          </a:stretch>
        </p:blipFill>
        <p:spPr>
          <a:xfrm>
            <a:off x="0" y="90674"/>
            <a:ext cx="3762900" cy="579027"/>
          </a:xfrm>
          <a:prstGeom prst="rect">
            <a:avLst/>
          </a:prstGeom>
        </p:spPr>
      </p:pic>
      <p:sp>
        <p:nvSpPr>
          <p:cNvPr id="6" name="TextBox 5">
            <a:extLst>
              <a:ext uri="{FF2B5EF4-FFF2-40B4-BE49-F238E27FC236}">
                <a16:creationId xmlns:a16="http://schemas.microsoft.com/office/drawing/2014/main" id="{D4A2C924-F4F1-B759-C830-EEF05DBA5D8C}"/>
              </a:ext>
            </a:extLst>
          </p:cNvPr>
          <p:cNvSpPr txBox="1"/>
          <p:nvPr/>
        </p:nvSpPr>
        <p:spPr>
          <a:xfrm>
            <a:off x="1005398" y="5934670"/>
            <a:ext cx="8203916"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pic>
        <p:nvPicPr>
          <p:cNvPr id="5" name="Picture 4">
            <a:extLst>
              <a:ext uri="{FF2B5EF4-FFF2-40B4-BE49-F238E27FC236}">
                <a16:creationId xmlns:a16="http://schemas.microsoft.com/office/drawing/2014/main" id="{F8A4D129-FC1D-475E-BF39-E1C606DBC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98" y="961052"/>
            <a:ext cx="10377547" cy="4609323"/>
          </a:xfrm>
          <a:prstGeom prst="rect">
            <a:avLst/>
          </a:prstGeom>
        </p:spPr>
      </p:pic>
    </p:spTree>
    <p:extLst>
      <p:ext uri="{BB962C8B-B14F-4D97-AF65-F5344CB8AC3E}">
        <p14:creationId xmlns:p14="http://schemas.microsoft.com/office/powerpoint/2010/main" val="166758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2AC8-969E-7062-249D-36A786967CBF}"/>
              </a:ext>
            </a:extLst>
          </p:cNvPr>
          <p:cNvSpPr>
            <a:spLocks noGrp="1"/>
          </p:cNvSpPr>
          <p:nvPr>
            <p:ph type="title"/>
          </p:nvPr>
        </p:nvSpPr>
        <p:spPr>
          <a:xfrm>
            <a:off x="1251155" y="681037"/>
            <a:ext cx="10515600" cy="579027"/>
          </a:xfrm>
        </p:spPr>
        <p:txBody>
          <a:bodyPr>
            <a:normAutofit fontScale="90000"/>
          </a:bodyPr>
          <a:lstStyle/>
          <a:p>
            <a:r>
              <a:rPr lang="en-IN" sz="4000"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85B77C0-F90C-6295-06DA-5AB3D5FF7A13}"/>
              </a:ext>
            </a:extLst>
          </p:cNvPr>
          <p:cNvPicPr>
            <a:picLocks noChangeAspect="1"/>
          </p:cNvPicPr>
          <p:nvPr/>
        </p:nvPicPr>
        <p:blipFill>
          <a:blip r:embed="rId2"/>
          <a:stretch>
            <a:fillRect/>
          </a:stretch>
        </p:blipFill>
        <p:spPr>
          <a:xfrm>
            <a:off x="0" y="90674"/>
            <a:ext cx="3762900" cy="579027"/>
          </a:xfrm>
          <a:prstGeom prst="rect">
            <a:avLst/>
          </a:prstGeom>
        </p:spPr>
      </p:pic>
      <p:pic>
        <p:nvPicPr>
          <p:cNvPr id="5" name="Content Placeholder 4" descr="THANKYOU.png">
            <a:extLst>
              <a:ext uri="{FF2B5EF4-FFF2-40B4-BE49-F238E27FC236}">
                <a16:creationId xmlns:a16="http://schemas.microsoft.com/office/drawing/2014/main" id="{542C3ED1-E49B-4707-6CCF-B942415F299C}"/>
              </a:ext>
            </a:extLst>
          </p:cNvPr>
          <p:cNvPicPr>
            <a:picLocks noGrp="1" noChangeAspect="1"/>
          </p:cNvPicPr>
          <p:nvPr>
            <p:ph idx="1"/>
          </p:nvPr>
        </p:nvPicPr>
        <p:blipFill>
          <a:blip r:embed="rId3"/>
          <a:stretch>
            <a:fillRect/>
          </a:stretch>
        </p:blipFill>
        <p:spPr>
          <a:xfrm>
            <a:off x="2546556" y="1809135"/>
            <a:ext cx="7118554" cy="3116084"/>
          </a:xfrm>
          <a:prstGeom prst="rect">
            <a:avLst/>
          </a:prstGeom>
        </p:spPr>
      </p:pic>
      <p:sp>
        <p:nvSpPr>
          <p:cNvPr id="7" name="TextBox 6">
            <a:extLst>
              <a:ext uri="{FF2B5EF4-FFF2-40B4-BE49-F238E27FC236}">
                <a16:creationId xmlns:a16="http://schemas.microsoft.com/office/drawing/2014/main" id="{B6826D59-0928-7D1D-025E-59E1F6901456}"/>
              </a:ext>
            </a:extLst>
          </p:cNvPr>
          <p:cNvSpPr txBox="1"/>
          <p:nvPr/>
        </p:nvSpPr>
        <p:spPr>
          <a:xfrm>
            <a:off x="924232" y="5992297"/>
            <a:ext cx="8495071" cy="646331"/>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a:p>
            <a:endParaRPr lang="en-US" dirty="0">
              <a:latin typeface="Times New Roman"/>
              <a:cs typeface="Times New Roman"/>
            </a:endParaRPr>
          </a:p>
        </p:txBody>
      </p:sp>
    </p:spTree>
    <p:extLst>
      <p:ext uri="{BB962C8B-B14F-4D97-AF65-F5344CB8AC3E}">
        <p14:creationId xmlns:p14="http://schemas.microsoft.com/office/powerpoint/2010/main" val="376226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026F3-BCF0-5D55-6690-D3469B9B48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0435851-C775-D04B-9E50-098C39A8438F}"/>
              </a:ext>
            </a:extLst>
          </p:cNvPr>
          <p:cNvPicPr>
            <a:picLocks noChangeAspect="1"/>
          </p:cNvPicPr>
          <p:nvPr/>
        </p:nvPicPr>
        <p:blipFill>
          <a:blip r:embed="rId2"/>
          <a:stretch>
            <a:fillRect/>
          </a:stretch>
        </p:blipFill>
        <p:spPr>
          <a:xfrm>
            <a:off x="0" y="90674"/>
            <a:ext cx="3762900" cy="579027"/>
          </a:xfrm>
          <a:prstGeom prst="rect">
            <a:avLst/>
          </a:prstGeom>
        </p:spPr>
      </p:pic>
      <p:sp>
        <p:nvSpPr>
          <p:cNvPr id="3" name="Title 7">
            <a:extLst>
              <a:ext uri="{FF2B5EF4-FFF2-40B4-BE49-F238E27FC236}">
                <a16:creationId xmlns:a16="http://schemas.microsoft.com/office/drawing/2014/main" id="{BBCDA407-3412-B91B-C6D0-4FCC236DF706}"/>
              </a:ext>
            </a:extLst>
          </p:cNvPr>
          <p:cNvSpPr txBox="1">
            <a:spLocks/>
          </p:cNvSpPr>
          <p:nvPr/>
        </p:nvSpPr>
        <p:spPr>
          <a:xfrm>
            <a:off x="1009409" y="485036"/>
            <a:ext cx="10173182" cy="7420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INTRODUCTION</a:t>
            </a:r>
          </a:p>
        </p:txBody>
      </p:sp>
      <p:sp>
        <p:nvSpPr>
          <p:cNvPr id="6" name="Rectangle 3">
            <a:extLst>
              <a:ext uri="{FF2B5EF4-FFF2-40B4-BE49-F238E27FC236}">
                <a16:creationId xmlns:a16="http://schemas.microsoft.com/office/drawing/2014/main" id="{E291DAFF-3F54-890C-EA5A-2C988884628F}"/>
              </a:ext>
            </a:extLst>
          </p:cNvPr>
          <p:cNvSpPr>
            <a:spLocks noChangeArrowheads="1"/>
          </p:cNvSpPr>
          <p:nvPr/>
        </p:nvSpPr>
        <p:spPr bwMode="auto">
          <a:xfrm rot="10800000" flipV="1">
            <a:off x="874295" y="1249795"/>
            <a:ext cx="1044341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in Pulmonary Disease Diagnosis: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Deep learning enhances accuracy and efficiency in diagnosing complex diseases like tuberculosis, viral and bacterial pneumonia, and COVID-19, addressing the limitations of traditional methods.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Data Approach: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Combines radiographic images processed by CNNs with clinical data (e.g., FVC, FEV1) using normalization and encoding techniques, enabling holistic predictions.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Design &amp; Performance: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unified model merges visual and clinical data, evaluated using metrics like AUC and ROC for robust performance analysis.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Integration in Healthcare: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explainability with Grad-CAM, protects patient privacy through anonymization, and provides training for healthcare professionals to adopt AI-driven diagnostics.</a:t>
            </a:r>
          </a:p>
        </p:txBody>
      </p:sp>
      <p:sp>
        <p:nvSpPr>
          <p:cNvPr id="8" name="TextBox 7">
            <a:extLst>
              <a:ext uri="{FF2B5EF4-FFF2-40B4-BE49-F238E27FC236}">
                <a16:creationId xmlns:a16="http://schemas.microsoft.com/office/drawing/2014/main" id="{E948D89E-65B2-FD10-E77A-6277CDFC03A9}"/>
              </a:ext>
            </a:extLst>
          </p:cNvPr>
          <p:cNvSpPr txBox="1"/>
          <p:nvPr/>
        </p:nvSpPr>
        <p:spPr>
          <a:xfrm>
            <a:off x="1009409" y="6003632"/>
            <a:ext cx="8173920"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1631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866505-7EFB-3E63-F8AF-BC9E4B234E15}"/>
              </a:ext>
            </a:extLst>
          </p:cNvPr>
          <p:cNvPicPr>
            <a:picLocks noChangeAspect="1"/>
          </p:cNvPicPr>
          <p:nvPr/>
        </p:nvPicPr>
        <p:blipFill>
          <a:blip r:embed="rId2"/>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FD01EF6E-63FA-52A9-1E71-00A5E81017E1}"/>
              </a:ext>
            </a:extLst>
          </p:cNvPr>
          <p:cNvSpPr txBox="1"/>
          <p:nvPr/>
        </p:nvSpPr>
        <p:spPr>
          <a:xfrm>
            <a:off x="3240505" y="425470"/>
            <a:ext cx="7315201"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LITERATURE SURVEY</a:t>
            </a:r>
            <a:endParaRPr lang="en-IN" sz="4000" dirty="0"/>
          </a:p>
        </p:txBody>
      </p:sp>
      <p:graphicFrame>
        <p:nvGraphicFramePr>
          <p:cNvPr id="10" name="Table 3">
            <a:extLst>
              <a:ext uri="{FF2B5EF4-FFF2-40B4-BE49-F238E27FC236}">
                <a16:creationId xmlns:a16="http://schemas.microsoft.com/office/drawing/2014/main" id="{84125016-5B6F-2A47-8DAC-BA885C49C413}"/>
              </a:ext>
            </a:extLst>
          </p:cNvPr>
          <p:cNvGraphicFramePr>
            <a:graphicFrameLocks noGrp="1"/>
          </p:cNvGraphicFramePr>
          <p:nvPr>
            <p:extLst>
              <p:ext uri="{D42A27DB-BD31-4B8C-83A1-F6EECF244321}">
                <p14:modId xmlns:p14="http://schemas.microsoft.com/office/powerpoint/2010/main" val="1570286974"/>
              </p:ext>
            </p:extLst>
          </p:nvPr>
        </p:nvGraphicFramePr>
        <p:xfrm>
          <a:off x="553616" y="1133356"/>
          <a:ext cx="11174964" cy="5242560"/>
        </p:xfrm>
        <a:graphic>
          <a:graphicData uri="http://schemas.openxmlformats.org/drawingml/2006/table">
            <a:tbl>
              <a:tblPr firstRow="1" bandRow="1">
                <a:tableStyleId>{17292A2E-F333-43FB-9621-5CBBE7FDCDCB}</a:tableStyleId>
              </a:tblPr>
              <a:tblGrid>
                <a:gridCol w="603432">
                  <a:extLst>
                    <a:ext uri="{9D8B030D-6E8A-4147-A177-3AD203B41FA5}">
                      <a16:colId xmlns:a16="http://schemas.microsoft.com/office/drawing/2014/main" val="166576671"/>
                    </a:ext>
                  </a:extLst>
                </a:gridCol>
                <a:gridCol w="1613969">
                  <a:extLst>
                    <a:ext uri="{9D8B030D-6E8A-4147-A177-3AD203B41FA5}">
                      <a16:colId xmlns:a16="http://schemas.microsoft.com/office/drawing/2014/main" val="946789180"/>
                    </a:ext>
                  </a:extLst>
                </a:gridCol>
                <a:gridCol w="1421537">
                  <a:extLst>
                    <a:ext uri="{9D8B030D-6E8A-4147-A177-3AD203B41FA5}">
                      <a16:colId xmlns:a16="http://schemas.microsoft.com/office/drawing/2014/main" val="3483638722"/>
                    </a:ext>
                  </a:extLst>
                </a:gridCol>
                <a:gridCol w="1704393">
                  <a:extLst>
                    <a:ext uri="{9D8B030D-6E8A-4147-A177-3AD203B41FA5}">
                      <a16:colId xmlns:a16="http://schemas.microsoft.com/office/drawing/2014/main" val="1190061112"/>
                    </a:ext>
                  </a:extLst>
                </a:gridCol>
                <a:gridCol w="2453951">
                  <a:extLst>
                    <a:ext uri="{9D8B030D-6E8A-4147-A177-3AD203B41FA5}">
                      <a16:colId xmlns:a16="http://schemas.microsoft.com/office/drawing/2014/main" val="3469305604"/>
                    </a:ext>
                  </a:extLst>
                </a:gridCol>
                <a:gridCol w="1744824">
                  <a:extLst>
                    <a:ext uri="{9D8B030D-6E8A-4147-A177-3AD203B41FA5}">
                      <a16:colId xmlns:a16="http://schemas.microsoft.com/office/drawing/2014/main" val="3853106642"/>
                    </a:ext>
                  </a:extLst>
                </a:gridCol>
                <a:gridCol w="1632858">
                  <a:extLst>
                    <a:ext uri="{9D8B030D-6E8A-4147-A177-3AD203B41FA5}">
                      <a16:colId xmlns:a16="http://schemas.microsoft.com/office/drawing/2014/main" val="1601472594"/>
                    </a:ext>
                  </a:extLst>
                </a:gridCol>
              </a:tblGrid>
              <a:tr h="58373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600903">
                <a:tc>
                  <a:txBody>
                    <a:bodyPr/>
                    <a:lstStyle/>
                    <a:p>
                      <a:r>
                        <a:rPr lang="en-US" sz="20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err="1">
                          <a:latin typeface="Times New Roman" panose="02020603050405020304" pitchFamily="18" charset="0"/>
                          <a:cs typeface="Times New Roman" panose="02020603050405020304" pitchFamily="18" charset="0"/>
                        </a:rPr>
                        <a:t>PulmoNet</a:t>
                      </a:r>
                      <a:r>
                        <a:rPr lang="en-US" sz="1300" dirty="0">
                          <a:latin typeface="Times New Roman" panose="02020603050405020304" pitchFamily="18" charset="0"/>
                          <a:cs typeface="Times New Roman" panose="02020603050405020304" pitchFamily="18" charset="0"/>
                        </a:rPr>
                        <a:t>: a novel deep learning based pulmonary diseases detection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Abdul Rahman Tosho Abdulahi</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latin typeface="Times New Roman" panose="02020603050405020304" pitchFamily="18" charset="0"/>
                          <a:cs typeface="Times New Roman" panose="02020603050405020304" pitchFamily="18" charset="0"/>
                        </a:rPr>
                        <a:t>BMC Medical Imaging &amp; 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err="1">
                          <a:latin typeface="Times New Roman" panose="02020603050405020304" pitchFamily="18" charset="0"/>
                          <a:cs typeface="Times New Roman" panose="02020603050405020304" pitchFamily="18" charset="0"/>
                        </a:rPr>
                        <a:t>PulmoNet</a:t>
                      </a:r>
                      <a:r>
                        <a:rPr lang="en-US" sz="1400" dirty="0">
                          <a:latin typeface="Times New Roman" panose="02020603050405020304" pitchFamily="18" charset="0"/>
                          <a:cs typeface="Times New Roman" panose="02020603050405020304" pitchFamily="18" charset="0"/>
                        </a:rPr>
                        <a:t>, a CNN with Wide Residual Blocks, was trained on augmented radiographic images and evaluated with multiple metrics.</a:t>
                      </a:r>
                    </a:p>
                    <a:p>
                      <a:pPr algn="l"/>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 DCNN model achieves 94% accuracy in diagnosing pulmonary diseases from radiographic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Larger, diverse datasets and clinical data integration are essential to improve model generalizability and diagnostic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334277">
                <a:tc>
                  <a:txBody>
                    <a:bodyPr/>
                    <a:lstStyle/>
                    <a:p>
                      <a:r>
                        <a:rPr lang="en-US" sz="20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A multiclass deep learning algorithm for healthy lung, Covid-19, and pneumonia disease detection from chest X-ray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err="1">
                          <a:latin typeface="Times New Roman" panose="02020603050405020304" pitchFamily="18" charset="0"/>
                          <a:cs typeface="Times New Roman" panose="02020603050405020304" pitchFamily="18" charset="0"/>
                        </a:rPr>
                        <a:t>Geethu</a:t>
                      </a:r>
                      <a:r>
                        <a:rPr lang="en-US" sz="1300" dirty="0">
                          <a:latin typeface="Times New Roman" panose="02020603050405020304" pitchFamily="18" charset="0"/>
                          <a:cs typeface="Times New Roman" panose="02020603050405020304" pitchFamily="18" charset="0"/>
                        </a:rPr>
                        <a:t> Mohan, M. Monica </a:t>
                      </a:r>
                      <a:r>
                        <a:rPr lang="en-US" sz="1300" dirty="0" err="1">
                          <a:latin typeface="Times New Roman" panose="02020603050405020304" pitchFamily="18" charset="0"/>
                          <a:cs typeface="Times New Roman" panose="02020603050405020304" pitchFamily="18" charset="0"/>
                        </a:rPr>
                        <a:t>Subashini</a:t>
                      </a:r>
                      <a:r>
                        <a:rPr lang="en-US" sz="1300" dirty="0">
                          <a:latin typeface="Times New Roman" panose="02020603050405020304" pitchFamily="18" charset="0"/>
                          <a:cs typeface="Times New Roman" panose="02020603050405020304" pitchFamily="18" charset="0"/>
                        </a:rPr>
                        <a:t>, Shuba Balan, and Shreyansh Singh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i="0" dirty="0">
                          <a:latin typeface="Times New Roman" panose="02020603050405020304" pitchFamily="18" charset="0"/>
                          <a:cs typeface="Times New Roman" panose="02020603050405020304" pitchFamily="18" charset="0"/>
                        </a:rPr>
                        <a:t>Discover Artificial Intelligence &amp;</a:t>
                      </a:r>
                      <a:r>
                        <a:rPr lang="en-US" sz="1300" dirty="0">
                          <a:latin typeface="Times New Roman" panose="02020603050405020304" pitchFamily="18" charset="0"/>
                          <a:cs typeface="Times New Roman" panose="02020603050405020304" pitchFamily="18" charset="0"/>
                        </a:rPr>
                        <a:t> 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The project pre-processed chest X-rays and optimized VGG16, Inception-</a:t>
                      </a:r>
                      <a:r>
                        <a:rPr lang="en-US" sz="1400" dirty="0" err="1"/>
                        <a:t>ResNet</a:t>
                      </a:r>
                      <a:r>
                        <a:rPr lang="en-US" sz="1400" dirty="0"/>
                        <a:t>, and a custom CNN.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These models achieved high accuracy in classifying chest X-rays into COVID-19, pneumonia, and normal.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paper lacks dataset diversity, clinical validation, model explainability, and robustness analysis.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211737">
                <a:tc>
                  <a:txBody>
                    <a:bodyPr/>
                    <a:lstStyle/>
                    <a:p>
                      <a:r>
                        <a:rPr lang="en-US" sz="20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Contribution to pulmonary diseases diagnostic from X-ray images using innovative deep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AkramBennour</a:t>
                      </a:r>
                      <a:r>
                        <a:rPr lang="en-US" sz="1300" dirty="0"/>
                        <a:t> , Najib Ben Aoun , </a:t>
                      </a:r>
                      <a:r>
                        <a:rPr lang="en-US" sz="1300" dirty="0" err="1"/>
                        <a:t>Osamah</a:t>
                      </a:r>
                      <a:r>
                        <a:rPr lang="en-US" sz="1300" dirty="0"/>
                        <a:t> Ibrahim Khalaf,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t>IEEE Access &amp; 2024</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Deep learning models accurately classified pulmonary diseases from X-rays.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t>MDCXR4-Net achieved the best diagnostic performance.</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Future work focuses on dataset diversity, real-world validation, and model improvements.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078938"/>
                  </a:ext>
                </a:extLst>
              </a:tr>
            </a:tbl>
          </a:graphicData>
        </a:graphic>
      </p:graphicFrame>
      <p:sp>
        <p:nvSpPr>
          <p:cNvPr id="12" name="TextBox 11">
            <a:extLst>
              <a:ext uri="{FF2B5EF4-FFF2-40B4-BE49-F238E27FC236}">
                <a16:creationId xmlns:a16="http://schemas.microsoft.com/office/drawing/2014/main" id="{489B3460-84CC-A684-8DCF-C0044BEF947A}"/>
              </a:ext>
            </a:extLst>
          </p:cNvPr>
          <p:cNvSpPr txBox="1"/>
          <p:nvPr/>
        </p:nvSpPr>
        <p:spPr>
          <a:xfrm>
            <a:off x="787082" y="6397994"/>
            <a:ext cx="7777316"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2787023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D90FB-9604-C652-D6B8-6E65ED8D20A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8E4327-A49F-25D3-91CB-CC4E222EE874}"/>
              </a:ext>
            </a:extLst>
          </p:cNvPr>
          <p:cNvPicPr>
            <a:picLocks noChangeAspect="1"/>
          </p:cNvPicPr>
          <p:nvPr/>
        </p:nvPicPr>
        <p:blipFill>
          <a:blip r:embed="rId3"/>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72A960C6-6537-6C24-2956-4A7B4CFE9F95}"/>
              </a:ext>
            </a:extLst>
          </p:cNvPr>
          <p:cNvSpPr txBox="1"/>
          <p:nvPr/>
        </p:nvSpPr>
        <p:spPr>
          <a:xfrm>
            <a:off x="3240505" y="425470"/>
            <a:ext cx="7315201"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LITERATURE SURVEY</a:t>
            </a:r>
            <a:endParaRPr lang="en-IN" sz="4000" dirty="0"/>
          </a:p>
        </p:txBody>
      </p:sp>
      <p:graphicFrame>
        <p:nvGraphicFramePr>
          <p:cNvPr id="10" name="Table 3">
            <a:extLst>
              <a:ext uri="{FF2B5EF4-FFF2-40B4-BE49-F238E27FC236}">
                <a16:creationId xmlns:a16="http://schemas.microsoft.com/office/drawing/2014/main" id="{E60D1BAF-A1D4-8C87-76EA-8A9ABCDE48DA}"/>
              </a:ext>
            </a:extLst>
          </p:cNvPr>
          <p:cNvGraphicFramePr>
            <a:graphicFrameLocks noGrp="1"/>
          </p:cNvGraphicFramePr>
          <p:nvPr>
            <p:extLst>
              <p:ext uri="{D42A27DB-BD31-4B8C-83A1-F6EECF244321}">
                <p14:modId xmlns:p14="http://schemas.microsoft.com/office/powerpoint/2010/main" val="2813678923"/>
              </p:ext>
            </p:extLst>
          </p:nvPr>
        </p:nvGraphicFramePr>
        <p:xfrm>
          <a:off x="606490" y="1133358"/>
          <a:ext cx="11234058" cy="5268473"/>
        </p:xfrm>
        <a:graphic>
          <a:graphicData uri="http://schemas.openxmlformats.org/drawingml/2006/table">
            <a:tbl>
              <a:tblPr firstRow="1" bandRow="1">
                <a:tableStyleId>{17292A2E-F333-43FB-9621-5CBBE7FDCDCB}</a:tableStyleId>
              </a:tblPr>
              <a:tblGrid>
                <a:gridCol w="522514">
                  <a:extLst>
                    <a:ext uri="{9D8B030D-6E8A-4147-A177-3AD203B41FA5}">
                      <a16:colId xmlns:a16="http://schemas.microsoft.com/office/drawing/2014/main" val="166576671"/>
                    </a:ext>
                  </a:extLst>
                </a:gridCol>
                <a:gridCol w="1474237">
                  <a:extLst>
                    <a:ext uri="{9D8B030D-6E8A-4147-A177-3AD203B41FA5}">
                      <a16:colId xmlns:a16="http://schemas.microsoft.com/office/drawing/2014/main" val="946789180"/>
                    </a:ext>
                  </a:extLst>
                </a:gridCol>
                <a:gridCol w="1513548">
                  <a:extLst>
                    <a:ext uri="{9D8B030D-6E8A-4147-A177-3AD203B41FA5}">
                      <a16:colId xmlns:a16="http://schemas.microsoft.com/office/drawing/2014/main" val="3483638722"/>
                    </a:ext>
                  </a:extLst>
                </a:gridCol>
                <a:gridCol w="1568373">
                  <a:extLst>
                    <a:ext uri="{9D8B030D-6E8A-4147-A177-3AD203B41FA5}">
                      <a16:colId xmlns:a16="http://schemas.microsoft.com/office/drawing/2014/main" val="1190061112"/>
                    </a:ext>
                  </a:extLst>
                </a:gridCol>
                <a:gridCol w="2553769">
                  <a:extLst>
                    <a:ext uri="{9D8B030D-6E8A-4147-A177-3AD203B41FA5}">
                      <a16:colId xmlns:a16="http://schemas.microsoft.com/office/drawing/2014/main" val="3469305604"/>
                    </a:ext>
                  </a:extLst>
                </a:gridCol>
                <a:gridCol w="2006081">
                  <a:extLst>
                    <a:ext uri="{9D8B030D-6E8A-4147-A177-3AD203B41FA5}">
                      <a16:colId xmlns:a16="http://schemas.microsoft.com/office/drawing/2014/main" val="3853106642"/>
                    </a:ext>
                  </a:extLst>
                </a:gridCol>
                <a:gridCol w="1595536">
                  <a:extLst>
                    <a:ext uri="{9D8B030D-6E8A-4147-A177-3AD203B41FA5}">
                      <a16:colId xmlns:a16="http://schemas.microsoft.com/office/drawing/2014/main" val="1601472594"/>
                    </a:ext>
                  </a:extLst>
                </a:gridCol>
              </a:tblGrid>
              <a:tr h="991069">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207117">
                <a:tc>
                  <a:txBody>
                    <a:bodyPr/>
                    <a:lstStyle/>
                    <a:p>
                      <a:r>
                        <a:rPr lang="en-US" sz="20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Deep Convolution Neural Network for Respiratory Diseases Detection Using Radiology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t>Prita Patil, Vaibhav </a:t>
                      </a:r>
                      <a:r>
                        <a:rPr lang="en-US" sz="1300" dirty="0" err="1"/>
                        <a:t>Narawade</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t>International Journal of Intelligent Systems and Applications Engineering &amp; 2023</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t>RDD_DNN excels in respiratory disease detection using CT/X-ray images, achieving 95.17% and 93.97% accuracy, respectively. </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t>Key strengths include preprocessing and feature extraction. </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Dataset diversity, validation, and interpretability; future work aims at efficiency.</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60494"/>
                  </a:ext>
                </a:extLst>
              </a:tr>
              <a:tr h="1306073">
                <a:tc>
                  <a:txBody>
                    <a:bodyPr/>
                    <a:lstStyle/>
                    <a:p>
                      <a:r>
                        <a:rPr lang="en-US" sz="20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An Efficient Deep-learning Model to Diagnose Lung </a:t>
                      </a:r>
                      <a:r>
                        <a:rPr lang="en-US" sz="1300" b="0" i="0" kern="1200" dirty="0" err="1">
                          <a:solidFill>
                            <a:schemeClr val="tx1"/>
                          </a:solidFill>
                          <a:effectLst/>
                          <a:latin typeface="Times New Roman" panose="02020603050405020304" pitchFamily="18" charset="0"/>
                          <a:ea typeface="+mn-ea"/>
                          <a:cs typeface="Times New Roman" panose="02020603050405020304" pitchFamily="18" charset="0"/>
                        </a:rPr>
                        <a:t>Diseasesusing</a:t>
                      </a:r>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 X-</a:t>
                      </a:r>
                      <a:r>
                        <a:rPr lang="en-US" sz="1300" b="0" i="0" kern="1200" dirty="0" err="1">
                          <a:solidFill>
                            <a:schemeClr val="tx1"/>
                          </a:solidFill>
                          <a:effectLst/>
                          <a:latin typeface="Times New Roman" panose="02020603050405020304" pitchFamily="18" charset="0"/>
                          <a:ea typeface="+mn-ea"/>
                          <a:cs typeface="Times New Roman" panose="02020603050405020304" pitchFamily="18" charset="0"/>
                        </a:rPr>
                        <a:t>RayImages</a:t>
                      </a:r>
                      <a:r>
                        <a:rPr lang="en-US" sz="1300" b="0" i="0" kern="1200" dirty="0">
                          <a:solidFill>
                            <a:schemeClr val="tx1"/>
                          </a:solidFill>
                          <a:effectLst/>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dirty="0"/>
                        <a:t>Prita Patil and Vaibhav </a:t>
                      </a:r>
                      <a:r>
                        <a:rPr lang="en-US" sz="1300" dirty="0" err="1"/>
                        <a:t>Narawade</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300" i="1" dirty="0"/>
                        <a:t>International Journal of Intelligent Systems and Applications Engineering</a:t>
                      </a:r>
                      <a:r>
                        <a:rPr lang="en-US" sz="1300" dirty="0"/>
                        <a:t> &amp; 2023</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ResNet50+3 analyzed CXR images from </a:t>
                      </a:r>
                      <a:r>
                        <a:rPr lang="en-US" sz="1300" dirty="0" err="1"/>
                        <a:t>COVIDx</a:t>
                      </a:r>
                      <a:r>
                        <a:rPr lang="en-US" sz="1300" dirty="0"/>
                        <a:t> and </a:t>
                      </a:r>
                      <a:r>
                        <a:rPr lang="en-US" sz="1300" dirty="0" err="1"/>
                        <a:t>Kermany</a:t>
                      </a:r>
                      <a:r>
                        <a:rPr lang="en-US" sz="1300" dirty="0"/>
                        <a:t> datasets using deep learning.</a:t>
                      </a:r>
                    </a:p>
                    <a:p>
                      <a:pPr algn="l"/>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The model outperformed pre-trained networks in detecting pneumonia and COVID-19.</a:t>
                      </a:r>
                    </a:p>
                    <a:p>
                      <a:pPr algn="l"/>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Future work aims to improve efficiency, multimodal data, and dataset diversity.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072"/>
                  </a:ext>
                </a:extLst>
              </a:tr>
              <a:tr h="1306073">
                <a:tc>
                  <a:txBody>
                    <a:bodyPr/>
                    <a:lstStyle/>
                    <a:p>
                      <a:r>
                        <a:rPr lang="en-US" sz="20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err="1">
                          <a:latin typeface="Times New Roman" panose="02020603050405020304" pitchFamily="18" charset="0"/>
                          <a:cs typeface="Times New Roman" panose="02020603050405020304" pitchFamily="18" charset="0"/>
                        </a:rPr>
                        <a:t>DarkCVNet</a:t>
                      </a:r>
                      <a:r>
                        <a:rPr lang="en-US" sz="1100" dirty="0">
                          <a:latin typeface="Times New Roman" panose="02020603050405020304" pitchFamily="18" charset="0"/>
                          <a:cs typeface="Times New Roman" panose="02020603050405020304" pitchFamily="18" charset="0"/>
                        </a:rPr>
                        <a:t>: Optimized Pneumonia and Covid 19 detection using CXR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S. </a:t>
                      </a:r>
                      <a:r>
                        <a:rPr lang="en-US" sz="1100" dirty="0" err="1"/>
                        <a:t>Suganyadevi</a:t>
                      </a:r>
                      <a:r>
                        <a:rPr lang="en-US" sz="1100" dirty="0"/>
                        <a:t> and V. </a:t>
                      </a:r>
                      <a:r>
                        <a:rPr lang="en-US" sz="1100" dirty="0" err="1"/>
                        <a:t>Seethalakshmi</a:t>
                      </a:r>
                      <a:endParaRPr 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peer-reviewed journal &amp; 2022</a:t>
                      </a:r>
                      <a:endParaRPr 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err="1"/>
                        <a:t>DarkCVNet</a:t>
                      </a:r>
                      <a:r>
                        <a:rPr lang="en-US" sz="1300" dirty="0"/>
                        <a:t> uses deep CNN architecture with transfer learning, optimization techniques, and data augmentation for pneumonia and COVID-19 detection from CXR images.</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The model achieves high accuracy and efficiency in detecting pneumonia and COVID-19, with good generalization across datasets.</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The model requires a more diverse dataset, broader disease detection capabilities, clinical validation, and improved interpretability.</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670163"/>
                  </a:ext>
                </a:extLst>
              </a:tr>
            </a:tbl>
          </a:graphicData>
        </a:graphic>
      </p:graphicFrame>
      <p:sp>
        <p:nvSpPr>
          <p:cNvPr id="12" name="TextBox 11">
            <a:extLst>
              <a:ext uri="{FF2B5EF4-FFF2-40B4-BE49-F238E27FC236}">
                <a16:creationId xmlns:a16="http://schemas.microsoft.com/office/drawing/2014/main" id="{C1F1576D-FF05-F4C2-BEEE-EA1718C068E3}"/>
              </a:ext>
            </a:extLst>
          </p:cNvPr>
          <p:cNvSpPr txBox="1"/>
          <p:nvPr/>
        </p:nvSpPr>
        <p:spPr>
          <a:xfrm>
            <a:off x="740429" y="6444160"/>
            <a:ext cx="7777316"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319362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58CE7-5A60-1D51-1CBC-6938159FC6A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D572479-F059-AFF2-BF33-9CE83A877EDC}"/>
              </a:ext>
            </a:extLst>
          </p:cNvPr>
          <p:cNvPicPr>
            <a:picLocks noChangeAspect="1"/>
          </p:cNvPicPr>
          <p:nvPr/>
        </p:nvPicPr>
        <p:blipFill>
          <a:blip r:embed="rId3"/>
          <a:stretch>
            <a:fillRect/>
          </a:stretch>
        </p:blipFill>
        <p:spPr>
          <a:xfrm>
            <a:off x="0" y="90674"/>
            <a:ext cx="3762900" cy="579027"/>
          </a:xfrm>
          <a:prstGeom prst="rect">
            <a:avLst/>
          </a:prstGeom>
        </p:spPr>
      </p:pic>
      <p:sp>
        <p:nvSpPr>
          <p:cNvPr id="5" name="TextBox 4">
            <a:extLst>
              <a:ext uri="{FF2B5EF4-FFF2-40B4-BE49-F238E27FC236}">
                <a16:creationId xmlns:a16="http://schemas.microsoft.com/office/drawing/2014/main" id="{7717A303-6235-E062-45E3-2792587DB6CC}"/>
              </a:ext>
            </a:extLst>
          </p:cNvPr>
          <p:cNvSpPr txBox="1"/>
          <p:nvPr/>
        </p:nvSpPr>
        <p:spPr>
          <a:xfrm>
            <a:off x="3240505" y="425470"/>
            <a:ext cx="7315201"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LITERATURE SURVEY</a:t>
            </a:r>
            <a:endParaRPr lang="en-IN" sz="4000" dirty="0"/>
          </a:p>
        </p:txBody>
      </p:sp>
      <p:graphicFrame>
        <p:nvGraphicFramePr>
          <p:cNvPr id="10" name="Table 3">
            <a:extLst>
              <a:ext uri="{FF2B5EF4-FFF2-40B4-BE49-F238E27FC236}">
                <a16:creationId xmlns:a16="http://schemas.microsoft.com/office/drawing/2014/main" id="{CD34C5F2-0836-8D3A-FBFA-81412D775D0E}"/>
              </a:ext>
            </a:extLst>
          </p:cNvPr>
          <p:cNvGraphicFramePr>
            <a:graphicFrameLocks noGrp="1"/>
          </p:cNvGraphicFramePr>
          <p:nvPr>
            <p:extLst>
              <p:ext uri="{D42A27DB-BD31-4B8C-83A1-F6EECF244321}">
                <p14:modId xmlns:p14="http://schemas.microsoft.com/office/powerpoint/2010/main" val="2283430200"/>
              </p:ext>
            </p:extLst>
          </p:nvPr>
        </p:nvGraphicFramePr>
        <p:xfrm>
          <a:off x="590939" y="1064833"/>
          <a:ext cx="11010121" cy="5242143"/>
        </p:xfrm>
        <a:graphic>
          <a:graphicData uri="http://schemas.openxmlformats.org/drawingml/2006/table">
            <a:tbl>
              <a:tblPr firstRow="1" bandRow="1">
                <a:tableStyleId>{17292A2E-F333-43FB-9621-5CBBE7FDCDCB}</a:tableStyleId>
              </a:tblPr>
              <a:tblGrid>
                <a:gridCol w="512098">
                  <a:extLst>
                    <a:ext uri="{9D8B030D-6E8A-4147-A177-3AD203B41FA5}">
                      <a16:colId xmlns:a16="http://schemas.microsoft.com/office/drawing/2014/main" val="166576671"/>
                    </a:ext>
                  </a:extLst>
                </a:gridCol>
                <a:gridCol w="1761461">
                  <a:extLst>
                    <a:ext uri="{9D8B030D-6E8A-4147-A177-3AD203B41FA5}">
                      <a16:colId xmlns:a16="http://schemas.microsoft.com/office/drawing/2014/main" val="946789180"/>
                    </a:ext>
                  </a:extLst>
                </a:gridCol>
                <a:gridCol w="1166766">
                  <a:extLst>
                    <a:ext uri="{9D8B030D-6E8A-4147-A177-3AD203B41FA5}">
                      <a16:colId xmlns:a16="http://schemas.microsoft.com/office/drawing/2014/main" val="3483638722"/>
                    </a:ext>
                  </a:extLst>
                </a:gridCol>
                <a:gridCol w="1775487">
                  <a:extLst>
                    <a:ext uri="{9D8B030D-6E8A-4147-A177-3AD203B41FA5}">
                      <a16:colId xmlns:a16="http://schemas.microsoft.com/office/drawing/2014/main" val="1190061112"/>
                    </a:ext>
                  </a:extLst>
                </a:gridCol>
                <a:gridCol w="2264486">
                  <a:extLst>
                    <a:ext uri="{9D8B030D-6E8A-4147-A177-3AD203B41FA5}">
                      <a16:colId xmlns:a16="http://schemas.microsoft.com/office/drawing/2014/main" val="3469305604"/>
                    </a:ext>
                  </a:extLst>
                </a:gridCol>
                <a:gridCol w="1966092">
                  <a:extLst>
                    <a:ext uri="{9D8B030D-6E8A-4147-A177-3AD203B41FA5}">
                      <a16:colId xmlns:a16="http://schemas.microsoft.com/office/drawing/2014/main" val="3853106642"/>
                    </a:ext>
                  </a:extLst>
                </a:gridCol>
                <a:gridCol w="1563731">
                  <a:extLst>
                    <a:ext uri="{9D8B030D-6E8A-4147-A177-3AD203B41FA5}">
                      <a16:colId xmlns:a16="http://schemas.microsoft.com/office/drawing/2014/main" val="1601472594"/>
                    </a:ext>
                  </a:extLst>
                </a:gridCol>
              </a:tblGrid>
              <a:tr h="761583">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798997">
                <a:tc>
                  <a:txBody>
                    <a:bodyPr/>
                    <a:lstStyle/>
                    <a:p>
                      <a:r>
                        <a:rPr lang="en-US" sz="2000"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i="0" kern="1200" dirty="0">
                          <a:solidFill>
                            <a:schemeClr val="tx1"/>
                          </a:solidFill>
                          <a:effectLst/>
                          <a:latin typeface="Times New Roman" panose="02020603050405020304" pitchFamily="18" charset="0"/>
                          <a:ea typeface="+mn-ea"/>
                          <a:cs typeface="Times New Roman" panose="02020603050405020304" pitchFamily="18" charset="0"/>
                        </a:rPr>
                        <a:t>Pulmonary Diseases Decision Support System Using Deep Learning Approach.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Yazan Al-Issa, Ali Mohammad </a:t>
                      </a:r>
                      <a:r>
                        <a:rPr lang="en-US" sz="1100" dirty="0" err="1"/>
                        <a:t>Alqudah</a:t>
                      </a:r>
                      <a:r>
                        <a:rPr lang="en-US" sz="1100" dirty="0"/>
                        <a:t>, Hiam </a:t>
                      </a:r>
                      <a:r>
                        <a:rPr lang="en-US" sz="1100" dirty="0" err="1"/>
                        <a:t>Alquran</a:t>
                      </a:r>
                      <a:r>
                        <a:rPr lang="en-US" sz="1100" dirty="0"/>
                        <a:t>, and Ahmed Al Issa</a:t>
                      </a:r>
                      <a:endParaRPr 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300" b="0" dirty="0"/>
                        <a:t>Computers, Materials &amp; Continua </a:t>
                      </a:r>
                      <a:r>
                        <a:rPr lang="it-IT" sz="1300" dirty="0"/>
                        <a:t>&amp; 2022. </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err="1"/>
                        <a:t>ResNet</a:t>
                      </a:r>
                      <a:r>
                        <a:rPr lang="en-US" sz="1300" dirty="0"/>
                        <a:t>, VGG.</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The system achieves high accuracy in classifying pulmonary diseases.</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Model generalization and practical application.</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8060494"/>
                  </a:ext>
                </a:extLst>
              </a:tr>
              <a:tr h="915008">
                <a:tc>
                  <a:txBody>
                    <a:bodyPr/>
                    <a:lstStyle/>
                    <a:p>
                      <a:r>
                        <a:rPr lang="en-US" sz="20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i="0" kern="1200" dirty="0">
                          <a:solidFill>
                            <a:schemeClr val="tx1"/>
                          </a:solidFill>
                          <a:effectLst/>
                          <a:latin typeface="Times New Roman" panose="02020603050405020304" pitchFamily="18" charset="0"/>
                          <a:ea typeface="+mn-ea"/>
                          <a:cs typeface="Times New Roman" panose="02020603050405020304" pitchFamily="18" charset="0"/>
                        </a:rPr>
                        <a:t>Diagnosing and differentiating viral pneumonia and COVID-19 using X-ray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S. S. R. Anwar, H. S. Khan, R. R. </a:t>
                      </a:r>
                      <a:r>
                        <a:rPr lang="en-US" sz="1100" dirty="0" err="1"/>
                        <a:t>Agustian</a:t>
                      </a:r>
                      <a:r>
                        <a:rPr lang="en-US" sz="1100" dirty="0"/>
                        <a:t>, and M. A. Karim</a:t>
                      </a:r>
                      <a:endParaRPr 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latin typeface="Times New Roman" panose="02020603050405020304" pitchFamily="18" charset="0"/>
                          <a:cs typeface="Times New Roman" panose="02020603050405020304" pitchFamily="18" charset="0"/>
                        </a:rPr>
                        <a:t>J</a:t>
                      </a:r>
                      <a:r>
                        <a:rPr lang="en-US" sz="1300" dirty="0"/>
                        <a:t>ournal of Healthcare Engineering &amp; 2022</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err="1"/>
                        <a:t>NasNet</a:t>
                      </a:r>
                      <a:r>
                        <a:rPr lang="en-US" sz="1300" dirty="0"/>
                        <a:t>-Mobile model.</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The model successfully differentiates COVID-19 from non-COVID-19 viral pneumonia.</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Real-world clinical validation to improve model generalization and practical use.</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072"/>
                  </a:ext>
                </a:extLst>
              </a:tr>
              <a:tr h="988908">
                <a:tc>
                  <a:txBody>
                    <a:bodyPr/>
                    <a:lstStyle/>
                    <a:p>
                      <a:r>
                        <a:rPr lang="en-US" sz="20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Analysis of COVID-19 and Pneumonia Detection in Chest X-Ray Images using Deep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R. S. Anand, S. S. Kumar, and S. S. Kumar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latin typeface="Times New Roman" panose="02020603050405020304" pitchFamily="18" charset="0"/>
                          <a:cs typeface="Times New Roman" panose="02020603050405020304" pitchFamily="18" charset="0"/>
                        </a:rPr>
                        <a:t>IEEE International Conference on Intelligent Systems, Smart and Green Technologies (ICISSGT) &amp;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CNN-based detection.</a:t>
                      </a:r>
                    </a:p>
                    <a:p>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Accurate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anose="02020603050405020304" pitchFamily="18" charset="0"/>
                          <a:cs typeface="Times New Roman" panose="02020603050405020304" pitchFamily="18" charset="0"/>
                        </a:rPr>
                        <a:t>Enhance the model's robustness and generalizability.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670163"/>
                  </a:ext>
                </a:extLst>
              </a:tr>
              <a:tr h="988908">
                <a:tc>
                  <a:txBody>
                    <a:bodyPr/>
                    <a:lstStyle/>
                    <a:p>
                      <a:r>
                        <a:rPr lang="en-US" sz="20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Comparative Analysis of State-of-the-Art Deep Learning Models for Detecting COVID-19 Lung Infection from Chest X-Ray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Times New Roman" panose="02020603050405020304" pitchFamily="18" charset="0"/>
                          <a:cs typeface="Times New Roman" panose="02020603050405020304" pitchFamily="18" charset="0"/>
                        </a:rPr>
                        <a:t>Zeba Ghaffar, Pir Masoom Shah, Hikmat Khan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err="1">
                          <a:latin typeface="Times New Roman" panose="02020603050405020304" pitchFamily="18" charset="0"/>
                          <a:cs typeface="Times New Roman" panose="02020603050405020304" pitchFamily="18" charset="0"/>
                        </a:rPr>
                        <a:t>arXiv</a:t>
                      </a:r>
                      <a:r>
                        <a:rPr lang="en-US" sz="1300" dirty="0">
                          <a:latin typeface="Times New Roman" panose="02020603050405020304" pitchFamily="18" charset="0"/>
                          <a:cs typeface="Times New Roman" panose="02020603050405020304" pitchFamily="18" charset="0"/>
                        </a:rPr>
                        <a:t> (preprint repository)</a:t>
                      </a:r>
                      <a:r>
                        <a:rPr lang="it-IT" sz="1300" dirty="0">
                          <a:latin typeface="Times New Roman" panose="02020603050405020304" pitchFamily="18" charset="0"/>
                          <a:cs typeface="Times New Roman" panose="02020603050405020304" pitchFamily="18" charset="0"/>
                        </a:rPr>
                        <a:t>&amp; 2020. </a:t>
                      </a:r>
                      <a:endParaRPr lang="en-US"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err="1">
                          <a:latin typeface="Times New Roman" panose="02020603050405020304" pitchFamily="18" charset="0"/>
                          <a:cs typeface="Times New Roman" panose="02020603050405020304" pitchFamily="18" charset="0"/>
                        </a:rPr>
                        <a:t>MobileNet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EfficientNet</a:t>
                      </a:r>
                      <a:r>
                        <a:rPr lang="en-US" sz="1300" dirty="0">
                          <a:latin typeface="Times New Roman" panose="02020603050405020304" pitchFamily="18" charset="0"/>
                          <a:cs typeface="Times New Roman" panose="02020603050405020304" pitchFamily="18" charset="0"/>
                        </a:rPr>
                        <a:t>, and InceptionV3.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latin typeface="Times New Roman" panose="02020603050405020304" pitchFamily="18" charset="0"/>
                          <a:cs typeface="Times New Roman" panose="02020603050405020304" pitchFamily="18" charset="0"/>
                        </a:rPr>
                        <a:t>MobileNet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EfficientNet</a:t>
                      </a:r>
                      <a:r>
                        <a:rPr lang="en-US" sz="1300" dirty="0">
                          <a:latin typeface="Times New Roman" panose="02020603050405020304" pitchFamily="18" charset="0"/>
                          <a:cs typeface="Times New Roman" panose="02020603050405020304" pitchFamily="18" charset="0"/>
                        </a:rPr>
                        <a:t>, and InceptionV3 achieved classification accuracies of 95%, 95%, and 94% respectively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Times New Roman" panose="02020603050405020304" pitchFamily="18" charset="0"/>
                          <a:cs typeface="Times New Roman" panose="02020603050405020304" pitchFamily="18" charset="0"/>
                        </a:rPr>
                        <a:t>Diverse Datasets.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752339"/>
                  </a:ext>
                </a:extLst>
              </a:tr>
            </a:tbl>
          </a:graphicData>
        </a:graphic>
      </p:graphicFrame>
      <p:sp>
        <p:nvSpPr>
          <p:cNvPr id="12" name="TextBox 11">
            <a:extLst>
              <a:ext uri="{FF2B5EF4-FFF2-40B4-BE49-F238E27FC236}">
                <a16:creationId xmlns:a16="http://schemas.microsoft.com/office/drawing/2014/main" id="{2EDD81E1-6CFC-10C4-9F97-9E04C6DAEC46}"/>
              </a:ext>
            </a:extLst>
          </p:cNvPr>
          <p:cNvSpPr txBox="1"/>
          <p:nvPr/>
        </p:nvSpPr>
        <p:spPr>
          <a:xfrm>
            <a:off x="787082" y="6397994"/>
            <a:ext cx="7777316"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4083730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C2FC6-4F70-ED33-7E6E-558C11A4E3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320FB2C-08F5-DC7A-2D8A-2BFB9797D069}"/>
              </a:ext>
            </a:extLst>
          </p:cNvPr>
          <p:cNvPicPr>
            <a:picLocks noChangeAspect="1"/>
          </p:cNvPicPr>
          <p:nvPr/>
        </p:nvPicPr>
        <p:blipFill>
          <a:blip r:embed="rId2"/>
          <a:stretch>
            <a:fillRect/>
          </a:stretch>
        </p:blipFill>
        <p:spPr>
          <a:xfrm>
            <a:off x="0" y="90674"/>
            <a:ext cx="3762900" cy="579027"/>
          </a:xfrm>
          <a:prstGeom prst="rect">
            <a:avLst/>
          </a:prstGeom>
        </p:spPr>
      </p:pic>
      <p:sp>
        <p:nvSpPr>
          <p:cNvPr id="6" name="TextBox 5">
            <a:extLst>
              <a:ext uri="{FF2B5EF4-FFF2-40B4-BE49-F238E27FC236}">
                <a16:creationId xmlns:a16="http://schemas.microsoft.com/office/drawing/2014/main" id="{CB201391-0597-C5C9-1BD5-FFD6ED8F2019}"/>
              </a:ext>
            </a:extLst>
          </p:cNvPr>
          <p:cNvSpPr txBox="1"/>
          <p:nvPr/>
        </p:nvSpPr>
        <p:spPr>
          <a:xfrm>
            <a:off x="3641602" y="669701"/>
            <a:ext cx="6953226"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RESEARCH GAPS</a:t>
            </a:r>
            <a:endParaRPr lang="en-IN" sz="4400" dirty="0"/>
          </a:p>
        </p:txBody>
      </p:sp>
      <p:sp>
        <p:nvSpPr>
          <p:cNvPr id="9" name="TextBox 8">
            <a:extLst>
              <a:ext uri="{FF2B5EF4-FFF2-40B4-BE49-F238E27FC236}">
                <a16:creationId xmlns:a16="http://schemas.microsoft.com/office/drawing/2014/main" id="{903B8F0B-AA94-ED98-CAB7-EEE4869AB4C0}"/>
              </a:ext>
            </a:extLst>
          </p:cNvPr>
          <p:cNvSpPr txBox="1"/>
          <p:nvPr/>
        </p:nvSpPr>
        <p:spPr>
          <a:xfrm>
            <a:off x="782216" y="1503591"/>
            <a:ext cx="10627567" cy="4154984"/>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Diversity:</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inclusion of diverse patient demographics and imaging sources, reducing the model's generalizability across different populations.</a:t>
            </a:r>
          </a:p>
          <a:p>
            <a:pPr marR="0" lvl="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Clinical Validation:</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real-world testing and validation in clinical settings to assess model reliability and integration feasibility.</a:t>
            </a:r>
          </a:p>
          <a:p>
            <a:pPr marR="0" lvl="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Ethical Considerations:</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Inadequate discussion on ethical aspects such as data privacy, transparency in decision-making, and addressing bias in AI models.</a:t>
            </a:r>
          </a:p>
          <a:p>
            <a:pPr marR="0" lvl="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 and Accessibility:</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Need for lightweight architectures and model compression to make AI solutions more accessible in underdeveloped regions.</a:t>
            </a:r>
          </a:p>
        </p:txBody>
      </p:sp>
      <p:sp>
        <p:nvSpPr>
          <p:cNvPr id="11" name="TextBox 10">
            <a:extLst>
              <a:ext uri="{FF2B5EF4-FFF2-40B4-BE49-F238E27FC236}">
                <a16:creationId xmlns:a16="http://schemas.microsoft.com/office/drawing/2014/main" id="{4C77F735-566C-B766-6688-6A95DF9A57A8}"/>
              </a:ext>
            </a:extLst>
          </p:cNvPr>
          <p:cNvSpPr txBox="1"/>
          <p:nvPr/>
        </p:nvSpPr>
        <p:spPr>
          <a:xfrm>
            <a:off x="899831" y="6307799"/>
            <a:ext cx="7796981"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1231554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9E541-AA94-B58D-9D6D-9AE2C4BA00B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B78E9B8-40C8-D67E-3493-F507AA3F8C08}"/>
              </a:ext>
            </a:extLst>
          </p:cNvPr>
          <p:cNvPicPr>
            <a:picLocks noChangeAspect="1"/>
          </p:cNvPicPr>
          <p:nvPr/>
        </p:nvPicPr>
        <p:blipFill>
          <a:blip r:embed="rId2"/>
          <a:stretch>
            <a:fillRect/>
          </a:stretch>
        </p:blipFill>
        <p:spPr>
          <a:xfrm>
            <a:off x="0" y="90674"/>
            <a:ext cx="3762900" cy="579027"/>
          </a:xfrm>
          <a:prstGeom prst="rect">
            <a:avLst/>
          </a:prstGeom>
        </p:spPr>
      </p:pic>
      <p:sp>
        <p:nvSpPr>
          <p:cNvPr id="4" name="TextBox 3">
            <a:extLst>
              <a:ext uri="{FF2B5EF4-FFF2-40B4-BE49-F238E27FC236}">
                <a16:creationId xmlns:a16="http://schemas.microsoft.com/office/drawing/2014/main" id="{AB228A40-CB02-6D83-EA43-A2FC7870B1B4}"/>
              </a:ext>
            </a:extLst>
          </p:cNvPr>
          <p:cNvSpPr txBox="1"/>
          <p:nvPr/>
        </p:nvSpPr>
        <p:spPr>
          <a:xfrm>
            <a:off x="3245681" y="669701"/>
            <a:ext cx="7170821"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PROBLEM STATEMENT</a:t>
            </a:r>
            <a:endParaRPr lang="en-IN" sz="4000" dirty="0"/>
          </a:p>
        </p:txBody>
      </p:sp>
      <p:sp>
        <p:nvSpPr>
          <p:cNvPr id="5" name="Rectangle 1">
            <a:extLst>
              <a:ext uri="{FF2B5EF4-FFF2-40B4-BE49-F238E27FC236}">
                <a16:creationId xmlns:a16="http://schemas.microsoft.com/office/drawing/2014/main" id="{5573C407-A6AA-3B4A-AC60-C33AA4AF3C1E}"/>
              </a:ext>
            </a:extLst>
          </p:cNvPr>
          <p:cNvSpPr>
            <a:spLocks noChangeArrowheads="1"/>
          </p:cNvSpPr>
          <p:nvPr/>
        </p:nvSpPr>
        <p:spPr bwMode="auto">
          <a:xfrm>
            <a:off x="593558" y="1589629"/>
            <a:ext cx="1095774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Pulmonary diseases, such as viral and bacterial pneumonitis, tuberculosis, and COVID-19, present significant challenges in accurate and timely diagnosis due to:</a:t>
            </a:r>
          </a:p>
          <a:p>
            <a:pPr algn="just"/>
            <a:endParaRPr lang="en-US" sz="22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Subjective Interpretation – Traditional methods rely on expert radiologists, leading to variability in diagnosis.</a:t>
            </a:r>
          </a:p>
          <a:p>
            <a:pPr marL="342900" indent="-342900"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Overlapping Symptoms – Different pulmonary conditions exhibit similar radiographic patterns, making differentiation difficult.</a:t>
            </a:r>
          </a:p>
          <a:p>
            <a:pPr marL="342900" indent="-342900"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Resource Constraints – Limited access to specialized healthcare professionals in underdeveloped regions delays diagnosis.</a:t>
            </a:r>
          </a:p>
          <a:p>
            <a:pPr marL="342900" indent="-342900" algn="just">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Scalability Issues – Existing AI models lack real-world validation and struggle with generalizing across diverse datasets.</a:t>
            </a: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BE5C4BB-E8E0-D6C0-C57B-D927BCE48FBB}"/>
              </a:ext>
            </a:extLst>
          </p:cNvPr>
          <p:cNvSpPr txBox="1"/>
          <p:nvPr/>
        </p:nvSpPr>
        <p:spPr>
          <a:xfrm>
            <a:off x="678426" y="6205455"/>
            <a:ext cx="7855974" cy="369332"/>
          </a:xfrm>
          <a:prstGeom prst="rect">
            <a:avLst/>
          </a:prstGeom>
          <a:noFill/>
        </p:spPr>
        <p:txBody>
          <a:bodyPr wrap="square">
            <a:spAutoFit/>
          </a:bodyPr>
          <a:lstStyle/>
          <a:p>
            <a:r>
              <a:rPr lang="en-US" dirty="0">
                <a:latin typeface="Times New Roman"/>
                <a:cs typeface="Times New Roman"/>
              </a:rPr>
              <a:t>10-03-2025                   Review No.2         Batch No.</a:t>
            </a:r>
            <a:r>
              <a:rPr lang="en-IN" dirty="0">
                <a:latin typeface="Times New Roman"/>
                <a:cs typeface="Times New Roman"/>
              </a:rPr>
              <a:t>AG</a:t>
            </a:r>
            <a:r>
              <a:rPr lang="en-US" dirty="0">
                <a:latin typeface="Times New Roman"/>
                <a:cs typeface="Times New Roman"/>
              </a:rPr>
              <a:t>1         Department of CSE</a:t>
            </a:r>
          </a:p>
        </p:txBody>
      </p:sp>
    </p:spTree>
    <p:extLst>
      <p:ext uri="{BB962C8B-B14F-4D97-AF65-F5344CB8AC3E}">
        <p14:creationId xmlns:p14="http://schemas.microsoft.com/office/powerpoint/2010/main" val="3133038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TotalTime>
  <Words>3426</Words>
  <Application>Microsoft Office PowerPoint</Application>
  <PresentationFormat>Widescreen</PresentationFormat>
  <Paragraphs>370</Paragraphs>
  <Slides>32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   Department of Computer Science and Engineering Unveiling the potential of Deep Learning: A Multifaceted Approach to Pulmonary Disease Detection and Clinical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OBJECTIVES</vt:lpstr>
      <vt:lpstr>                    BLOCK  DIAGRAM</vt:lpstr>
      <vt:lpstr>                            Methodology</vt:lpstr>
      <vt:lpstr> ConvNet4 Architecture</vt:lpstr>
      <vt:lpstr>   ConvNet4 Architecture</vt:lpstr>
      <vt:lpstr>                      ConvNet4 Architecture</vt:lpstr>
      <vt:lpstr>                           ConvNet4 Architecture</vt:lpstr>
      <vt:lpstr>                         ConvNet4 Architecture</vt:lpstr>
      <vt:lpstr>                           ConvNet4 Architecture</vt:lpstr>
      <vt:lpstr>                      ConvNet4 Architecture</vt:lpstr>
      <vt:lpstr>                      ConvNet4 Architecture</vt:lpstr>
      <vt:lpstr>                           Implementation</vt:lpstr>
      <vt:lpstr>                           Challenges</vt:lpstr>
      <vt:lpstr>                          </vt:lpstr>
      <vt:lpstr>                          </vt:lpstr>
      <vt:lpstr>                          </vt:lpstr>
      <vt:lpstr>                          </vt:lpstr>
      <vt:lpstr>                        REFERENCES</vt:lpstr>
      <vt:lpstr>PowerPoint Presentation</vt:lpstr>
      <vt:lpstr>PowerPoint Presentation</vt:lpstr>
      <vt:lpstr>PowerPoint Presentation</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21471A0526 - SIVA    ANJALI</dc:creator>
  <cp:lastModifiedBy>21471A0526 - SIVA    ANJALI</cp:lastModifiedBy>
  <cp:revision>55</cp:revision>
  <dcterms:created xsi:type="dcterms:W3CDTF">2025-02-09T09:19:51Z</dcterms:created>
  <dcterms:modified xsi:type="dcterms:W3CDTF">2025-03-14T05:51:04Z</dcterms:modified>
</cp:coreProperties>
</file>